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omments/modernComment_100_2475DAD5.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6"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96" userDrawn="1">
          <p15:clr>
            <a:srgbClr val="A4A3A4"/>
          </p15:clr>
        </p15:guide>
        <p15:guide id="2" pos="3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FC3529-0D3F-BA34-3F68-BED5BCE39A25}" name="Areanna Lakowske" initials="AL" userId="S::alakowske@businessolver.com::39718743-18c0-4d92-adbc-396ca20eda1d" providerId="AD"/>
  <p188:author id="{D3CBD737-46D9-C359-10A2-92061E285A71}" name="Heather Doyle" initials="HD" userId="S::hdoyle@businessolver.com::0b6321eb-e98b-44a6-b90e-1226c8508115" providerId="AD"/>
  <p188:author id="{84C164D6-4122-9738-CEDB-6E2288037072}" name="Jack McDonald" initials="JM" userId="S::jhmcdonald@businessolver.com::37be2f1d-3f11-4643-b8da-3d435da1e0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4"/>
    <a:srgbClr val="FF8104"/>
    <a:srgbClr val="0081D2"/>
    <a:srgbClr val="001E59"/>
    <a:srgbClr val="3AAECE"/>
    <a:srgbClr val="45A562"/>
    <a:srgbClr val="FB8949"/>
    <a:srgbClr val="156CB3"/>
    <a:srgbClr val="FEA061"/>
    <a:srgbClr val="D811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E74F56-1310-42D6-9022-0E73EB14119B}" v="9" dt="2023-06-13T19:14:36.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2"/>
    <p:restoredTop sz="94618"/>
  </p:normalViewPr>
  <p:slideViewPr>
    <p:cSldViewPr snapToGrid="0" snapToObjects="1" showGuides="1">
      <p:cViewPr varScale="1">
        <p:scale>
          <a:sx n="77" d="100"/>
          <a:sy n="77" d="100"/>
        </p:scale>
        <p:origin x="2244" y="96"/>
      </p:cViewPr>
      <p:guideLst>
        <p:guide orient="horz" pos="6096"/>
        <p:guide pos="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omments/modernComment_100_2475DAD5.xml><?xml version="1.0" encoding="utf-8"?>
<p188:cmLst xmlns:a="http://schemas.openxmlformats.org/drawingml/2006/main" xmlns:r="http://schemas.openxmlformats.org/officeDocument/2006/relationships" xmlns:p188="http://schemas.microsoft.com/office/powerpoint/2018/8/main">
  <p188:cm id="{A4A599FB-7032-7442-8E5C-E28231E6707A}" authorId="{06FC3529-0D3F-BA34-3F68-BED5BCE39A25}" status="resolved" created="2025-03-06T17:04:33.849" complete="100000">
    <ac:deMkLst xmlns:ac="http://schemas.microsoft.com/office/drawing/2013/main/command">
      <pc:docMk xmlns:pc="http://schemas.microsoft.com/office/powerpoint/2013/main/command"/>
      <pc:sldMk xmlns:pc="http://schemas.microsoft.com/office/powerpoint/2013/main/command" cId="611703509" sldId="256"/>
      <ac:picMk id="8" creationId="{F2ABFD4D-7975-1035-59BA-8BD8A8E3698B}"/>
    </ac:deMkLst>
    <p188:txBody>
      <a:bodyPr/>
      <a:lstStyle/>
      <a:p>
        <a:r>
          <a:rPr lang="en-US"/>
          <a:t>These will need new screenshots. 
See box folder here: https://businessolver.app.box.com/folder/298859634548
Or this ppt:
https://bsolver.sharepoint.com/:p:/g/Marketing/EQxB4WAxhMdLhKE6nUpgAEoBRzb2xpp2SSuGVNJZDLmhpQ?e=TjMnMk</a:t>
        </a:r>
      </a:p>
    </p188:txBody>
    <p188:extLst>
      <p:ext xmlns:p="http://schemas.openxmlformats.org/presentationml/2006/main" uri="{57CB4572-C831-44C2-8A1C-0ADB6CCDFE69}">
        <p223:reactions xmlns:p223="http://schemas.microsoft.com/office/powerpoint/2022/03/main">
          <p223:rxn type="👍">
            <p223:instance time="2025-03-06T17:33:42.616" authorId="{D3CBD737-46D9-C359-10A2-92061E285A71}"/>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02E21-2993-E146-8875-2E84B190769D}" type="datetimeFigureOut">
              <a:rPr lang="en-US" smtClean="0"/>
              <a:t>3/13/2025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665D0-A139-0144-869B-2A44715C9501}" type="slidenum">
              <a:rPr lang="en-US" smtClean="0"/>
              <a:t>‹#›</a:t>
            </a:fld>
            <a:endParaRPr lang="en-US"/>
          </a:p>
        </p:txBody>
      </p:sp>
    </p:spTree>
    <p:extLst>
      <p:ext uri="{BB962C8B-B14F-4D97-AF65-F5344CB8AC3E}">
        <p14:creationId xmlns:p14="http://schemas.microsoft.com/office/powerpoint/2010/main" val="142611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00516" y="8700247"/>
            <a:ext cx="2369577" cy="900953"/>
          </a:xfrm>
          <a:prstGeom prst="rect">
            <a:avLst/>
          </a:prstGeom>
        </p:spPr>
        <p:txBody>
          <a:bodyPr vert="horz" lIns="91440" tIns="45720" rIns="91440" bIns="45720" rtlCol="0" anchor="ctr" anchorCtr="0">
            <a:normAutofit/>
          </a:bodyPr>
          <a:lstStyle>
            <a:lvl1pPr>
              <a:defRPr lang="en-US" sz="1600" cap="all" baseline="0">
                <a:solidFill>
                  <a:schemeClr val="bg1">
                    <a:lumMod val="75000"/>
                  </a:schemeClr>
                </a:solidFill>
              </a:defRPr>
            </a:lvl1pPr>
          </a:lstStyle>
          <a:p>
            <a:pPr marL="0" lvl="0" indent="0" algn="ctr">
              <a:buFontTx/>
              <a:buNone/>
            </a:pPr>
            <a:r>
              <a:rPr lang="en-US" dirty="0"/>
              <a:t>Insert logo</a:t>
            </a:r>
          </a:p>
        </p:txBody>
      </p:sp>
    </p:spTree>
    <p:extLst>
      <p:ext uri="{BB962C8B-B14F-4D97-AF65-F5344CB8AC3E}">
        <p14:creationId xmlns:p14="http://schemas.microsoft.com/office/powerpoint/2010/main" val="126624538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65221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microsoft.com/office/2018/10/relationships/comments" Target="../comments/modernComment_100_2475DAD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srcRect/>
          <a:stretch/>
        </p:blipFill>
        <p:spPr>
          <a:xfrm>
            <a:off x="4288264" y="350924"/>
            <a:ext cx="3148362" cy="3148362"/>
          </a:xfrm>
          <a:prstGeom prst="rect">
            <a:avLst/>
          </a:prstGeom>
        </p:spPr>
      </p:pic>
      <p:sp>
        <p:nvSpPr>
          <p:cNvPr id="2" name="Title 1">
            <a:extLst>
              <a:ext uri="{FF2B5EF4-FFF2-40B4-BE49-F238E27FC236}">
                <a16:creationId xmlns:a16="http://schemas.microsoft.com/office/drawing/2014/main" id="{C6C9784E-AEBF-A54F-87B7-9A3E26816DAC}"/>
              </a:ext>
            </a:extLst>
          </p:cNvPr>
          <p:cNvSpPr>
            <a:spLocks noGrp="1"/>
          </p:cNvSpPr>
          <p:nvPr>
            <p:ph type="ctrTitle" idx="4294967295"/>
          </p:nvPr>
        </p:nvSpPr>
        <p:spPr>
          <a:xfrm>
            <a:off x="367025" y="545696"/>
            <a:ext cx="6606540" cy="648795"/>
          </a:xfrm>
          <a:prstGeom prst="rect">
            <a:avLst/>
          </a:prstGeom>
        </p:spPr>
        <p:txBody>
          <a:bodyPr lIns="0">
            <a:noAutofit/>
          </a:bodyPr>
          <a:lstStyle/>
          <a:p>
            <a:pPr algn="l" fontAlgn="t">
              <a:lnSpc>
                <a:spcPct val="100000"/>
              </a:lnSpc>
              <a:spcAft>
                <a:spcPts val="600"/>
              </a:spcAft>
            </a:pPr>
            <a:r>
              <a:rPr lang="en-US" sz="3800" b="1" cap="all" dirty="0">
                <a:solidFill>
                  <a:srgbClr val="0081D2"/>
                </a:solidFill>
                <a:latin typeface="Arial" panose="020B0604020202020204" pitchFamily="34" charset="0"/>
                <a:ea typeface="Open Sans" panose="020B0606030504020204" pitchFamily="34" charset="0"/>
                <a:cs typeface="Arial" panose="020B0604020202020204" pitchFamily="34" charset="0"/>
              </a:rPr>
              <a:t>Sofia</a:t>
            </a:r>
            <a:endParaRPr lang="en-US" sz="2400" b="1" dirty="0">
              <a:solidFill>
                <a:srgbClr val="0081D2"/>
              </a:solidFill>
              <a:latin typeface="Arial" panose="020B0604020202020204" pitchFamily="34" charset="0"/>
              <a:ea typeface="Open Sans" panose="020B0606030504020204" pitchFamily="34" charset="0"/>
              <a:cs typeface="Arial" panose="020B0604020202020204" pitchFamily="34" charset="0"/>
            </a:endParaRPr>
          </a:p>
        </p:txBody>
      </p:sp>
      <p:sp>
        <p:nvSpPr>
          <p:cNvPr id="12" name="TextBox 11"/>
          <p:cNvSpPr txBox="1"/>
          <p:nvPr/>
        </p:nvSpPr>
        <p:spPr>
          <a:xfrm>
            <a:off x="308642" y="2372708"/>
            <a:ext cx="5559953" cy="4278094"/>
          </a:xfrm>
          <a:prstGeom prst="rect">
            <a:avLst/>
          </a:prstGeom>
          <a:noFill/>
        </p:spPr>
        <p:txBody>
          <a:bodyPr wrap="square" rtlCol="0">
            <a:spAutoFit/>
          </a:bodyPr>
          <a:lstStyle/>
          <a:p>
            <a:r>
              <a:rPr lang="en-US" sz="1400" dirty="0">
                <a:latin typeface="Arial" charset="0"/>
                <a:ea typeface="Arial" charset="0"/>
                <a:cs typeface="Arial" charset="0"/>
              </a:rPr>
              <a:t>Sofia uses machine learning to assist you in </a:t>
            </a:r>
            <a:br>
              <a:rPr lang="en-US" sz="1400" dirty="0">
                <a:latin typeface="Arial" charset="0"/>
                <a:ea typeface="Arial" charset="0"/>
                <a:cs typeface="Arial" charset="0"/>
              </a:rPr>
            </a:br>
            <a:r>
              <a:rPr lang="en-US" sz="1400" spc="-20" dirty="0">
                <a:latin typeface="Arial" charset="0"/>
                <a:ea typeface="Arial" charset="0"/>
                <a:cs typeface="Arial" charset="0"/>
              </a:rPr>
              <a:t>your needs which means she learns from every </a:t>
            </a:r>
            <a:br>
              <a:rPr lang="en-US" sz="1400" spc="-20" dirty="0">
                <a:latin typeface="Arial" charset="0"/>
                <a:ea typeface="Arial" charset="0"/>
                <a:cs typeface="Arial" charset="0"/>
              </a:rPr>
            </a:br>
            <a:r>
              <a:rPr lang="en-US" sz="1400" dirty="0">
                <a:latin typeface="Arial" charset="0"/>
                <a:ea typeface="Arial" charset="0"/>
                <a:cs typeface="Arial" charset="0"/>
              </a:rPr>
              <a:t>interaction and grows her knowledge over time!</a:t>
            </a:r>
          </a:p>
          <a:p>
            <a:endParaRPr lang="en-US" sz="1400" dirty="0">
              <a:latin typeface="Arial" charset="0"/>
              <a:ea typeface="Arial" charset="0"/>
              <a:cs typeface="Arial" charset="0"/>
            </a:endParaRPr>
          </a:p>
          <a:p>
            <a:endParaRPr lang="en-US" sz="1400" dirty="0">
              <a:latin typeface="Arial" charset="0"/>
              <a:ea typeface="Arial" charset="0"/>
              <a:cs typeface="Arial" charset="0"/>
            </a:endParaRPr>
          </a:p>
          <a:p>
            <a:r>
              <a:rPr lang="en-US" sz="1600" b="1" dirty="0">
                <a:solidFill>
                  <a:srgbClr val="0081D2"/>
                </a:solidFill>
                <a:latin typeface="Arial" charset="0"/>
                <a:ea typeface="Arial" charset="0"/>
                <a:cs typeface="Arial" charset="0"/>
              </a:rPr>
              <a:t>How Can I Use Sofia?</a:t>
            </a:r>
          </a:p>
          <a:p>
            <a:r>
              <a:rPr lang="en-US" sz="1400" dirty="0">
                <a:latin typeface="Arial" charset="0"/>
                <a:ea typeface="Arial" charset="0"/>
                <a:cs typeface="Arial" charset="0"/>
              </a:rPr>
              <a:t>Simply click on the </a:t>
            </a:r>
            <a:r>
              <a:rPr lang="en-US" sz="1400" b="1" dirty="0">
                <a:latin typeface="Arial" charset="0"/>
                <a:ea typeface="Arial" charset="0"/>
                <a:cs typeface="Arial" charset="0"/>
              </a:rPr>
              <a:t>Sofia </a:t>
            </a:r>
            <a:r>
              <a:rPr lang="en-US" sz="1400" dirty="0">
                <a:latin typeface="Arial" charset="0"/>
                <a:ea typeface="Arial" charset="0"/>
                <a:cs typeface="Arial" charset="0"/>
              </a:rPr>
              <a:t>icon in the bottom right corner</a:t>
            </a:r>
            <a:br>
              <a:rPr lang="en-US" sz="1400" dirty="0">
                <a:latin typeface="Arial" charset="0"/>
                <a:ea typeface="Arial" charset="0"/>
                <a:cs typeface="Arial" charset="0"/>
              </a:rPr>
            </a:br>
            <a:r>
              <a:rPr lang="en-US" sz="1400" dirty="0">
                <a:latin typeface="Arial" charset="0"/>
                <a:ea typeface="Arial" charset="0"/>
                <a:cs typeface="Arial" charset="0"/>
              </a:rPr>
              <a:t>and ask your question. You can chat with her by typing your questions or using the microphone feature. </a:t>
            </a:r>
          </a:p>
          <a:p>
            <a:r>
              <a:rPr lang="en-US" sz="1400" dirty="0">
                <a:latin typeface="Arial" charset="0"/>
                <a:ea typeface="Arial" charset="0"/>
                <a:cs typeface="Arial" charset="0"/>
              </a:rPr>
              <a:t>Sofia is available to you 24/7, every day of the week. She also speaks multiple languages, just select that option right at the start. </a:t>
            </a:r>
          </a:p>
          <a:p>
            <a:endParaRPr lang="en-US" sz="1600" b="1" dirty="0">
              <a:solidFill>
                <a:srgbClr val="45A562"/>
              </a:solidFill>
              <a:latin typeface="Arial" charset="0"/>
              <a:ea typeface="Arial" charset="0"/>
              <a:cs typeface="Arial" charset="0"/>
            </a:endParaRPr>
          </a:p>
          <a:p>
            <a:r>
              <a:rPr lang="en-US" sz="1600" b="1" dirty="0">
                <a:solidFill>
                  <a:srgbClr val="0081D2"/>
                </a:solidFill>
                <a:latin typeface="Arial" charset="0"/>
                <a:ea typeface="Arial" charset="0"/>
                <a:cs typeface="Arial" charset="0"/>
              </a:rPr>
              <a:t>What Can Sofia Answer?</a:t>
            </a:r>
          </a:p>
          <a:p>
            <a:pPr marL="239713" indent="-239713">
              <a:buFont typeface="Arial" charset="0"/>
              <a:buChar char="•"/>
            </a:pPr>
            <a:r>
              <a:rPr lang="en-US" sz="1400" dirty="0">
                <a:latin typeface="Arial" charset="0"/>
                <a:ea typeface="Arial" charset="0"/>
                <a:cs typeface="Arial" charset="0"/>
              </a:rPr>
              <a:t>Plan details</a:t>
            </a:r>
          </a:p>
          <a:p>
            <a:pPr marL="239713" indent="-239713">
              <a:buFont typeface="Arial" charset="0"/>
              <a:buChar char="•"/>
            </a:pPr>
            <a:r>
              <a:rPr lang="en-US" sz="1400" dirty="0">
                <a:latin typeface="Arial" charset="0"/>
                <a:ea typeface="Arial" charset="0"/>
                <a:cs typeface="Arial" charset="0"/>
              </a:rPr>
              <a:t>Vendor contact information</a:t>
            </a:r>
          </a:p>
          <a:p>
            <a:pPr marL="239713" indent="-239713">
              <a:buFont typeface="Arial" charset="0"/>
              <a:buChar char="•"/>
            </a:pPr>
            <a:r>
              <a:rPr lang="en-US" sz="1400" dirty="0">
                <a:latin typeface="Arial" charset="0"/>
                <a:ea typeface="Arial" charset="0"/>
                <a:cs typeface="Arial" charset="0"/>
              </a:rPr>
              <a:t>Verification status</a:t>
            </a:r>
          </a:p>
          <a:p>
            <a:pPr marL="239713" indent="-239713">
              <a:buFont typeface="Arial" charset="0"/>
              <a:buChar char="•"/>
            </a:pPr>
            <a:r>
              <a:rPr lang="en-US" sz="1400" dirty="0">
                <a:latin typeface="Arial" charset="0"/>
                <a:ea typeface="Arial" charset="0"/>
                <a:cs typeface="Arial" charset="0"/>
              </a:rPr>
              <a:t>Benefits information</a:t>
            </a:r>
          </a:p>
          <a:p>
            <a:pPr marL="239713" indent="-239713">
              <a:buFont typeface="Arial" charset="0"/>
              <a:buChar char="•"/>
            </a:pPr>
            <a:r>
              <a:rPr lang="en-US" sz="1400" spc="-20" dirty="0">
                <a:highlight>
                  <a:srgbClr val="FFFF00"/>
                </a:highlight>
                <a:latin typeface="Arial" charset="0"/>
                <a:ea typeface="Arial" charset="0"/>
                <a:cs typeface="Arial" charset="0"/>
              </a:rPr>
              <a:t>HSA/FSA balances     (remove if not MCA client </a:t>
            </a:r>
            <a:r>
              <a:rPr lang="en-US" sz="1400" spc="-20">
                <a:highlight>
                  <a:srgbClr val="FFFF00"/>
                </a:highlight>
                <a:latin typeface="Arial" charset="0"/>
                <a:ea typeface="Arial" charset="0"/>
                <a:cs typeface="Arial" charset="0"/>
              </a:rPr>
              <a:t>with HSA/FSA)</a:t>
            </a:r>
            <a:endParaRPr lang="en-US" sz="1400" spc="-20" dirty="0">
              <a:highlight>
                <a:srgbClr val="FFFF00"/>
              </a:highlight>
              <a:latin typeface="Arial" charset="0"/>
              <a:ea typeface="Arial" charset="0"/>
              <a:cs typeface="Arial" charset="0"/>
            </a:endParaRPr>
          </a:p>
          <a:p>
            <a:pPr marL="239713" indent="-239713">
              <a:buFont typeface="Arial" charset="0"/>
              <a:buChar char="•"/>
            </a:pPr>
            <a:r>
              <a:rPr lang="en-US" sz="1400" dirty="0">
                <a:latin typeface="Arial" charset="0"/>
                <a:ea typeface="Arial" charset="0"/>
                <a:cs typeface="Arial" charset="0"/>
              </a:rPr>
              <a:t>And much more!</a:t>
            </a:r>
          </a:p>
        </p:txBody>
      </p:sp>
      <p:sp>
        <p:nvSpPr>
          <p:cNvPr id="4" name="Rectangle 3"/>
          <p:cNvSpPr/>
          <p:nvPr/>
        </p:nvSpPr>
        <p:spPr>
          <a:xfrm>
            <a:off x="0" y="-1"/>
            <a:ext cx="7772400" cy="221441"/>
          </a:xfrm>
          <a:prstGeom prst="rect">
            <a:avLst/>
          </a:prstGeom>
          <a:solidFill>
            <a:srgbClr val="3AA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9839492"/>
            <a:ext cx="7772400" cy="221441"/>
          </a:xfrm>
          <a:prstGeom prst="rect">
            <a:avLst/>
          </a:prstGeom>
          <a:solidFill>
            <a:srgbClr val="3AA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6092458" y="2515038"/>
            <a:ext cx="1344168" cy="2155721"/>
            <a:chOff x="6198860" y="2899647"/>
            <a:chExt cx="1344168" cy="2155721"/>
          </a:xfrm>
        </p:grpSpPr>
        <p:sp>
          <p:nvSpPr>
            <p:cNvPr id="7" name="Rounded Rectangle 6"/>
            <p:cNvSpPr/>
            <p:nvPr/>
          </p:nvSpPr>
          <p:spPr>
            <a:xfrm>
              <a:off x="6198860" y="3770677"/>
              <a:ext cx="1344168" cy="1284691"/>
            </a:xfrm>
            <a:prstGeom prst="roundRect">
              <a:avLst/>
            </a:prstGeom>
            <a:solidFill>
              <a:srgbClr val="001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5604859">
              <a:off x="6299444" y="3269979"/>
              <a:ext cx="1143000" cy="402336"/>
            </a:xfrm>
            <a:custGeom>
              <a:avLst/>
              <a:gdLst>
                <a:gd name="connsiteX0" fmla="*/ 0 w 960120"/>
                <a:gd name="connsiteY0" fmla="*/ 100584 h 338328"/>
                <a:gd name="connsiteX1" fmla="*/ 960120 w 960120"/>
                <a:gd name="connsiteY1" fmla="*/ 0 h 338328"/>
                <a:gd name="connsiteX2" fmla="*/ 146304 w 960120"/>
                <a:gd name="connsiteY2" fmla="*/ 338328 h 338328"/>
                <a:gd name="connsiteX3" fmla="*/ 100584 w 960120"/>
                <a:gd name="connsiteY3" fmla="*/ 91440 h 338328"/>
                <a:gd name="connsiteX0" fmla="*/ 0 w 1161288"/>
                <a:gd name="connsiteY0" fmla="*/ 0 h 411480"/>
                <a:gd name="connsiteX1" fmla="*/ 1161288 w 1161288"/>
                <a:gd name="connsiteY1" fmla="*/ 73152 h 411480"/>
                <a:gd name="connsiteX2" fmla="*/ 347472 w 1161288"/>
                <a:gd name="connsiteY2" fmla="*/ 411480 h 411480"/>
                <a:gd name="connsiteX3" fmla="*/ 301752 w 1161288"/>
                <a:gd name="connsiteY3" fmla="*/ 164592 h 411480"/>
                <a:gd name="connsiteX0" fmla="*/ 0 w 1161288"/>
                <a:gd name="connsiteY0" fmla="*/ 0 h 475488"/>
                <a:gd name="connsiteX1" fmla="*/ 1161288 w 1161288"/>
                <a:gd name="connsiteY1" fmla="*/ 73152 h 475488"/>
                <a:gd name="connsiteX2" fmla="*/ 347472 w 1161288"/>
                <a:gd name="connsiteY2" fmla="*/ 411480 h 475488"/>
                <a:gd name="connsiteX3" fmla="*/ 18288 w 1161288"/>
                <a:gd name="connsiteY3" fmla="*/ 475488 h 475488"/>
                <a:gd name="connsiteX0" fmla="*/ 18288 w 1143000"/>
                <a:gd name="connsiteY0" fmla="*/ 118872 h 402336"/>
                <a:gd name="connsiteX1" fmla="*/ 1143000 w 1143000"/>
                <a:gd name="connsiteY1" fmla="*/ 0 h 402336"/>
                <a:gd name="connsiteX2" fmla="*/ 329184 w 1143000"/>
                <a:gd name="connsiteY2" fmla="*/ 338328 h 402336"/>
                <a:gd name="connsiteX3" fmla="*/ 0 w 1143000"/>
                <a:gd name="connsiteY3" fmla="*/ 402336 h 402336"/>
                <a:gd name="connsiteX0" fmla="*/ 256032 w 1143000"/>
                <a:gd name="connsiteY0" fmla="*/ 109728 h 402336"/>
                <a:gd name="connsiteX1" fmla="*/ 1143000 w 1143000"/>
                <a:gd name="connsiteY1" fmla="*/ 0 h 402336"/>
                <a:gd name="connsiteX2" fmla="*/ 329184 w 1143000"/>
                <a:gd name="connsiteY2" fmla="*/ 338328 h 402336"/>
                <a:gd name="connsiteX3" fmla="*/ 0 w 1143000"/>
                <a:gd name="connsiteY3" fmla="*/ 402336 h 402336"/>
                <a:gd name="connsiteX0" fmla="*/ 219456 w 1143000"/>
                <a:gd name="connsiteY0" fmla="*/ 109728 h 402336"/>
                <a:gd name="connsiteX1" fmla="*/ 1143000 w 1143000"/>
                <a:gd name="connsiteY1" fmla="*/ 0 h 402336"/>
                <a:gd name="connsiteX2" fmla="*/ 329184 w 1143000"/>
                <a:gd name="connsiteY2" fmla="*/ 338328 h 402336"/>
                <a:gd name="connsiteX3" fmla="*/ 0 w 1143000"/>
                <a:gd name="connsiteY3" fmla="*/ 402336 h 402336"/>
                <a:gd name="connsiteX0" fmla="*/ 192024 w 1143000"/>
                <a:gd name="connsiteY0" fmla="*/ 100584 h 402336"/>
                <a:gd name="connsiteX1" fmla="*/ 1143000 w 1143000"/>
                <a:gd name="connsiteY1" fmla="*/ 0 h 402336"/>
                <a:gd name="connsiteX2" fmla="*/ 329184 w 1143000"/>
                <a:gd name="connsiteY2" fmla="*/ 338328 h 402336"/>
                <a:gd name="connsiteX3" fmla="*/ 0 w 1143000"/>
                <a:gd name="connsiteY3" fmla="*/ 402336 h 402336"/>
              </a:gdLst>
              <a:ahLst/>
              <a:cxnLst>
                <a:cxn ang="0">
                  <a:pos x="connsiteX0" y="connsiteY0"/>
                </a:cxn>
                <a:cxn ang="0">
                  <a:pos x="connsiteX1" y="connsiteY1"/>
                </a:cxn>
                <a:cxn ang="0">
                  <a:pos x="connsiteX2" y="connsiteY2"/>
                </a:cxn>
                <a:cxn ang="0">
                  <a:pos x="connsiteX3" y="connsiteY3"/>
                </a:cxn>
              </a:cxnLst>
              <a:rect l="l" t="t" r="r" b="b"/>
              <a:pathLst>
                <a:path w="1143000" h="402336">
                  <a:moveTo>
                    <a:pt x="192024" y="100584"/>
                  </a:moveTo>
                  <a:lnTo>
                    <a:pt x="1143000" y="0"/>
                  </a:lnTo>
                  <a:lnTo>
                    <a:pt x="329184" y="338328"/>
                  </a:lnTo>
                  <a:lnTo>
                    <a:pt x="0" y="402336"/>
                  </a:lnTo>
                </a:path>
              </a:pathLst>
            </a:custGeom>
            <a:solidFill>
              <a:srgbClr val="001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198860" y="3886152"/>
              <a:ext cx="1344168" cy="1015663"/>
            </a:xfrm>
            <a:prstGeom prst="rect">
              <a:avLst/>
            </a:prstGeom>
            <a:noFill/>
          </p:spPr>
          <p:txBody>
            <a:bodyPr wrap="square" rtlCol="0">
              <a:spAutoFit/>
            </a:bodyPr>
            <a:lstStyle/>
            <a:p>
              <a:pPr algn="ctr"/>
              <a:r>
                <a:rPr lang="en-US" sz="4000" dirty="0">
                  <a:solidFill>
                    <a:schemeClr val="bg1"/>
                  </a:solidFill>
                  <a:latin typeface="Arial" charset="0"/>
                  <a:ea typeface="Arial" charset="0"/>
                  <a:cs typeface="Arial" charset="0"/>
                </a:rPr>
                <a:t>Hi!</a:t>
              </a:r>
            </a:p>
            <a:p>
              <a:pPr algn="ctr"/>
              <a:r>
                <a:rPr lang="en-US" sz="2000" dirty="0">
                  <a:solidFill>
                    <a:schemeClr val="bg1"/>
                  </a:solidFill>
                  <a:latin typeface="Arial" charset="0"/>
                  <a:ea typeface="Arial" charset="0"/>
                  <a:cs typeface="Arial" charset="0"/>
                </a:rPr>
                <a:t>I’m Sofia.</a:t>
              </a:r>
              <a:r>
                <a:rPr lang="en-US" sz="2000" dirty="0"/>
                <a:t>.</a:t>
              </a:r>
            </a:p>
          </p:txBody>
        </p:sp>
      </p:grpSp>
      <p:sp>
        <p:nvSpPr>
          <p:cNvPr id="13" name="TextBox 12"/>
          <p:cNvSpPr txBox="1"/>
          <p:nvPr/>
        </p:nvSpPr>
        <p:spPr>
          <a:xfrm>
            <a:off x="1694329" y="613109"/>
            <a:ext cx="591671" cy="307777"/>
          </a:xfrm>
          <a:prstGeom prst="rect">
            <a:avLst/>
          </a:prstGeom>
          <a:noFill/>
        </p:spPr>
        <p:txBody>
          <a:bodyPr wrap="square" rtlCol="0">
            <a:spAutoFit/>
          </a:bodyPr>
          <a:lstStyle/>
          <a:p>
            <a:r>
              <a:rPr lang="en-US" sz="1400" b="1" cap="all" baseline="30000" dirty="0">
                <a:solidFill>
                  <a:srgbClr val="0081D2"/>
                </a:solidFill>
                <a:latin typeface="Arial" panose="020B0604020202020204" pitchFamily="34" charset="0"/>
                <a:ea typeface="Open Sans" panose="020B0606030504020204" pitchFamily="34" charset="0"/>
                <a:cs typeface="Arial" panose="020B0604020202020204" pitchFamily="34" charset="0"/>
              </a:rPr>
              <a:t>SM</a:t>
            </a:r>
            <a:endParaRPr lang="en-US" sz="1400" dirty="0">
              <a:solidFill>
                <a:srgbClr val="0081D2"/>
              </a:solidFill>
            </a:endParaRPr>
          </a:p>
        </p:txBody>
      </p:sp>
      <p:sp>
        <p:nvSpPr>
          <p:cNvPr id="32" name="TextBox 31"/>
          <p:cNvSpPr txBox="1"/>
          <p:nvPr/>
        </p:nvSpPr>
        <p:spPr>
          <a:xfrm>
            <a:off x="308641" y="1221526"/>
            <a:ext cx="4370935" cy="1015663"/>
          </a:xfrm>
          <a:prstGeom prst="rect">
            <a:avLst/>
          </a:prstGeom>
          <a:noFill/>
        </p:spPr>
        <p:txBody>
          <a:bodyPr wrap="square" rtlCol="0">
            <a:spAutoFit/>
          </a:bodyPr>
          <a:lstStyle/>
          <a:p>
            <a:pPr fontAlgn="t"/>
            <a:r>
              <a:rPr lang="en-US" sz="2000" b="1" spc="-40" dirty="0">
                <a:solidFill>
                  <a:srgbClr val="001E59"/>
                </a:solidFill>
                <a:latin typeface="Arial" panose="020B0604020202020204" pitchFamily="34" charset="0"/>
                <a:ea typeface="Open Sans" panose="020B0606030504020204" pitchFamily="34" charset="0"/>
                <a:cs typeface="Arial" panose="020B0604020202020204" pitchFamily="34" charset="0"/>
              </a:rPr>
              <a:t>Your personal benefits assistant </a:t>
            </a:r>
            <a:br>
              <a:rPr lang="en-US" sz="2000" b="1" spc="-40" dirty="0">
                <a:solidFill>
                  <a:srgbClr val="001E59"/>
                </a:solidFill>
                <a:latin typeface="Arial" panose="020B0604020202020204" pitchFamily="34" charset="0"/>
                <a:ea typeface="Open Sans" panose="020B0606030504020204" pitchFamily="34" charset="0"/>
                <a:cs typeface="Arial" panose="020B0604020202020204" pitchFamily="34" charset="0"/>
              </a:rPr>
            </a:br>
            <a:r>
              <a:rPr lang="en-US" sz="2000" b="1" dirty="0">
                <a:solidFill>
                  <a:srgbClr val="001E59"/>
                </a:solidFill>
                <a:latin typeface="Arial" panose="020B0604020202020204" pitchFamily="34" charset="0"/>
                <a:ea typeface="Open Sans" panose="020B0606030504020204" pitchFamily="34" charset="0"/>
                <a:cs typeface="Arial" panose="020B0604020202020204" pitchFamily="34" charset="0"/>
              </a:rPr>
              <a:t>is standing by to answer your </a:t>
            </a:r>
            <a:br>
              <a:rPr lang="en-US" sz="2000" b="1" dirty="0">
                <a:solidFill>
                  <a:srgbClr val="001E59"/>
                </a:solidFill>
                <a:latin typeface="Arial" panose="020B0604020202020204" pitchFamily="34" charset="0"/>
                <a:ea typeface="Open Sans" panose="020B0606030504020204" pitchFamily="34" charset="0"/>
                <a:cs typeface="Arial" panose="020B0604020202020204" pitchFamily="34" charset="0"/>
              </a:rPr>
            </a:br>
            <a:r>
              <a:rPr lang="en-US" sz="2000" b="1" dirty="0">
                <a:solidFill>
                  <a:srgbClr val="001E59"/>
                </a:solidFill>
                <a:latin typeface="Arial" panose="020B0604020202020204" pitchFamily="34" charset="0"/>
                <a:ea typeface="Open Sans" panose="020B0606030504020204" pitchFamily="34" charset="0"/>
                <a:cs typeface="Arial" panose="020B0604020202020204" pitchFamily="34" charset="0"/>
              </a:rPr>
              <a:t>benefits questions.</a:t>
            </a:r>
            <a:endParaRPr lang="en-US" sz="2000" dirty="0"/>
          </a:p>
        </p:txBody>
      </p:sp>
      <p:cxnSp>
        <p:nvCxnSpPr>
          <p:cNvPr id="36" name="Straight Connector 35"/>
          <p:cNvCxnSpPr/>
          <p:nvPr/>
        </p:nvCxnSpPr>
        <p:spPr>
          <a:xfrm>
            <a:off x="367025" y="6742203"/>
            <a:ext cx="7020048" cy="0"/>
          </a:xfrm>
          <a:prstGeom prst="line">
            <a:avLst/>
          </a:prstGeom>
          <a:ln w="25400">
            <a:solidFill>
              <a:srgbClr val="FF8104"/>
            </a:solidFill>
          </a:ln>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3919" y="3299011"/>
            <a:ext cx="3905980" cy="0"/>
          </a:xfrm>
          <a:prstGeom prst="line">
            <a:avLst/>
          </a:prstGeom>
          <a:ln w="25400">
            <a:solidFill>
              <a:srgbClr val="FF8104"/>
            </a:solidFill>
          </a:ln>
          <a:effectLst/>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a:blip r:embed="rId4"/>
          <a:srcRect/>
          <a:stretch/>
        </p:blipFill>
        <p:spPr>
          <a:xfrm>
            <a:off x="5395671" y="4645428"/>
            <a:ext cx="2144529" cy="1608397"/>
          </a:xfrm>
          <a:prstGeom prst="rect">
            <a:avLst/>
          </a:prstGeom>
        </p:spPr>
      </p:pic>
      <p:grpSp>
        <p:nvGrpSpPr>
          <p:cNvPr id="22" name="Group 21">
            <a:extLst>
              <a:ext uri="{FF2B5EF4-FFF2-40B4-BE49-F238E27FC236}">
                <a16:creationId xmlns:a16="http://schemas.microsoft.com/office/drawing/2014/main" id="{2CB335FB-738D-1DF5-133F-D0EA973A01E6}"/>
              </a:ext>
            </a:extLst>
          </p:cNvPr>
          <p:cNvGrpSpPr/>
          <p:nvPr/>
        </p:nvGrpSpPr>
        <p:grpSpPr>
          <a:xfrm>
            <a:off x="564052" y="6884679"/>
            <a:ext cx="3836473" cy="2831662"/>
            <a:chOff x="669025" y="6851106"/>
            <a:chExt cx="4309710" cy="3180954"/>
          </a:xfrm>
        </p:grpSpPr>
        <p:pic>
          <p:nvPicPr>
            <p:cNvPr id="8" name="Picture 7">
              <a:extLst>
                <a:ext uri="{FF2B5EF4-FFF2-40B4-BE49-F238E27FC236}">
                  <a16:creationId xmlns:a16="http://schemas.microsoft.com/office/drawing/2014/main" id="{F2ABFD4D-7975-1035-59BA-8BD8A8E3698B}"/>
                </a:ext>
              </a:extLst>
            </p:cNvPr>
            <p:cNvPicPr>
              <a:picLocks noChangeAspect="1"/>
            </p:cNvPicPr>
            <p:nvPr/>
          </p:nvPicPr>
          <p:blipFill>
            <a:blip r:embed="rId5"/>
            <a:stretch>
              <a:fillRect/>
            </a:stretch>
          </p:blipFill>
          <p:spPr>
            <a:xfrm>
              <a:off x="669025" y="7014206"/>
              <a:ext cx="4309710" cy="2624982"/>
            </a:xfrm>
            <a:prstGeom prst="rect">
              <a:avLst/>
            </a:prstGeom>
          </p:spPr>
        </p:pic>
        <p:pic>
          <p:nvPicPr>
            <p:cNvPr id="1026" name="Picture 2">
              <a:extLst>
                <a:ext uri="{FF2B5EF4-FFF2-40B4-BE49-F238E27FC236}">
                  <a16:creationId xmlns:a16="http://schemas.microsoft.com/office/drawing/2014/main" id="{5A83B41A-AFC8-F5D8-F28F-BAD3C6DBE7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6851106"/>
              <a:ext cx="1938867" cy="31809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004308BF-409F-1EE8-BF56-3FEA3EE9500C}"/>
              </a:ext>
            </a:extLst>
          </p:cNvPr>
          <p:cNvGrpSpPr/>
          <p:nvPr/>
        </p:nvGrpSpPr>
        <p:grpSpPr>
          <a:xfrm>
            <a:off x="4638824" y="6883426"/>
            <a:ext cx="1343407" cy="2755707"/>
            <a:chOff x="3235724" y="614907"/>
            <a:chExt cx="2022790" cy="4149311"/>
          </a:xfrm>
        </p:grpSpPr>
        <p:pic>
          <p:nvPicPr>
            <p:cNvPr id="39" name="Picture 38" descr="A screenshot of a phone&#10;&#10;Description automatically generated">
              <a:extLst>
                <a:ext uri="{FF2B5EF4-FFF2-40B4-BE49-F238E27FC236}">
                  <a16:creationId xmlns:a16="http://schemas.microsoft.com/office/drawing/2014/main" id="{202F7A3E-FF9F-0F09-AE7A-B921C2271486}"/>
                </a:ext>
              </a:extLst>
            </p:cNvPr>
            <p:cNvPicPr>
              <a:picLocks noChangeAspect="1"/>
            </p:cNvPicPr>
            <p:nvPr/>
          </p:nvPicPr>
          <p:blipFill>
            <a:blip r:embed="rId7"/>
            <a:stretch>
              <a:fillRect/>
            </a:stretch>
          </p:blipFill>
          <p:spPr>
            <a:xfrm>
              <a:off x="3235724" y="614907"/>
              <a:ext cx="2022790" cy="4149311"/>
            </a:xfrm>
            <a:prstGeom prst="rect">
              <a:avLst/>
            </a:prstGeom>
          </p:spPr>
        </p:pic>
        <p:pic>
          <p:nvPicPr>
            <p:cNvPr id="40" name="Picture 39" descr="A screenshot of a phone&#10;&#10;Description automatically generated">
              <a:extLst>
                <a:ext uri="{FF2B5EF4-FFF2-40B4-BE49-F238E27FC236}">
                  <a16:creationId xmlns:a16="http://schemas.microsoft.com/office/drawing/2014/main" id="{FFD28EB2-97BA-ACB3-0FB3-AC2CFE48C621}"/>
                </a:ext>
              </a:extLst>
            </p:cNvPr>
            <p:cNvPicPr>
              <a:picLocks noChangeAspect="1"/>
            </p:cNvPicPr>
            <p:nvPr/>
          </p:nvPicPr>
          <p:blipFill rotWithShape="1">
            <a:blip r:embed="rId8"/>
            <a:srcRect l="467" t="1" b="8865"/>
            <a:stretch/>
          </p:blipFill>
          <p:spPr>
            <a:xfrm>
              <a:off x="3349951" y="879911"/>
              <a:ext cx="1824720" cy="3427170"/>
            </a:xfrm>
            <a:prstGeom prst="rect">
              <a:avLst/>
            </a:prstGeom>
          </p:spPr>
        </p:pic>
        <p:pic>
          <p:nvPicPr>
            <p:cNvPr id="41" name="Picture 40" descr="A screenshot of a phone&#10;&#10;Description automatically generated">
              <a:extLst>
                <a:ext uri="{FF2B5EF4-FFF2-40B4-BE49-F238E27FC236}">
                  <a16:creationId xmlns:a16="http://schemas.microsoft.com/office/drawing/2014/main" id="{CA61A121-EF5D-6661-51B6-F6FA3A9FC75F}"/>
                </a:ext>
              </a:extLst>
            </p:cNvPr>
            <p:cNvPicPr>
              <a:picLocks noChangeAspect="1"/>
            </p:cNvPicPr>
            <p:nvPr/>
          </p:nvPicPr>
          <p:blipFill rotWithShape="1">
            <a:blip r:embed="rId8"/>
            <a:srcRect l="7099" t="89862" b="1376"/>
            <a:stretch/>
          </p:blipFill>
          <p:spPr>
            <a:xfrm>
              <a:off x="3471529" y="4303715"/>
              <a:ext cx="1703141" cy="329483"/>
            </a:xfrm>
            <a:prstGeom prst="rect">
              <a:avLst/>
            </a:prstGeom>
          </p:spPr>
        </p:pic>
      </p:grpSp>
      <p:grpSp>
        <p:nvGrpSpPr>
          <p:cNvPr id="28" name="Group 27">
            <a:extLst>
              <a:ext uri="{FF2B5EF4-FFF2-40B4-BE49-F238E27FC236}">
                <a16:creationId xmlns:a16="http://schemas.microsoft.com/office/drawing/2014/main" id="{4E88ED96-8800-89B2-A0C1-ED46E0AC5EB7}"/>
              </a:ext>
            </a:extLst>
          </p:cNvPr>
          <p:cNvGrpSpPr/>
          <p:nvPr/>
        </p:nvGrpSpPr>
        <p:grpSpPr>
          <a:xfrm>
            <a:off x="5713474" y="7486358"/>
            <a:ext cx="1800692" cy="1608389"/>
            <a:chOff x="4734107" y="3060829"/>
            <a:chExt cx="2849840" cy="2545493"/>
          </a:xfrm>
        </p:grpSpPr>
        <p:pic>
          <p:nvPicPr>
            <p:cNvPr id="33" name="Picture 32" descr="A screenshot of a phone&#10;&#10;Description automatically generated">
              <a:extLst>
                <a:ext uri="{FF2B5EF4-FFF2-40B4-BE49-F238E27FC236}">
                  <a16:creationId xmlns:a16="http://schemas.microsoft.com/office/drawing/2014/main" id="{20E5C4E2-0102-954E-FE50-937B50C2B294}"/>
                </a:ext>
              </a:extLst>
            </p:cNvPr>
            <p:cNvPicPr>
              <a:picLocks noChangeAspect="1"/>
            </p:cNvPicPr>
            <p:nvPr/>
          </p:nvPicPr>
          <p:blipFill rotWithShape="1">
            <a:blip r:embed="rId7"/>
            <a:srcRect t="-1" b="56864"/>
            <a:stretch/>
          </p:blipFill>
          <p:spPr>
            <a:xfrm>
              <a:off x="4734107" y="3060829"/>
              <a:ext cx="2730059" cy="2415702"/>
            </a:xfrm>
            <a:prstGeom prst="rect">
              <a:avLst/>
            </a:prstGeom>
          </p:spPr>
        </p:pic>
        <p:pic>
          <p:nvPicPr>
            <p:cNvPr id="35" name="Picture 34" descr="A screenshot of a phone&#10;&#10;Description automatically generated">
              <a:extLst>
                <a:ext uri="{FF2B5EF4-FFF2-40B4-BE49-F238E27FC236}">
                  <a16:creationId xmlns:a16="http://schemas.microsoft.com/office/drawing/2014/main" id="{7C979E2E-C7EA-A3CD-06B0-99EC72E39FD2}"/>
                </a:ext>
              </a:extLst>
            </p:cNvPr>
            <p:cNvPicPr>
              <a:picLocks noChangeAspect="1"/>
            </p:cNvPicPr>
            <p:nvPr/>
          </p:nvPicPr>
          <p:blipFill rotWithShape="1">
            <a:blip r:embed="rId9"/>
            <a:srcRect t="6204" b="51857"/>
            <a:stretch/>
          </p:blipFill>
          <p:spPr>
            <a:xfrm>
              <a:off x="4908326" y="3487717"/>
              <a:ext cx="2409471" cy="2072865"/>
            </a:xfrm>
            <a:prstGeom prst="rect">
              <a:avLst/>
            </a:prstGeom>
          </p:spPr>
        </p:pic>
        <p:sp>
          <p:nvSpPr>
            <p:cNvPr id="38" name="Rectangle 37">
              <a:extLst>
                <a:ext uri="{FF2B5EF4-FFF2-40B4-BE49-F238E27FC236}">
                  <a16:creationId xmlns:a16="http://schemas.microsoft.com/office/drawing/2014/main" id="{BA120671-6B36-3059-29DA-B0E4F481C6C1}"/>
                </a:ext>
              </a:extLst>
            </p:cNvPr>
            <p:cNvSpPr/>
            <p:nvPr/>
          </p:nvSpPr>
          <p:spPr>
            <a:xfrm>
              <a:off x="4734107" y="4143738"/>
              <a:ext cx="2849840" cy="1462584"/>
            </a:xfrm>
            <a:prstGeom prst="rect">
              <a:avLst/>
            </a:prstGeom>
            <a:gradFill>
              <a:gsLst>
                <a:gs pos="0">
                  <a:schemeClr val="bg1">
                    <a:alpha val="0"/>
                  </a:schemeClr>
                </a:gs>
                <a:gs pos="80000">
                  <a:schemeClr val="bg1">
                    <a:lumMod val="0"/>
                    <a:lumOff val="10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1170350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seller xmlns="0b1449e6-74db-40dc-93b2-9d393d45855d">Yes</Reseller>
    <Description0 xmlns="0b1449e6-74db-40dc-93b2-9d393d45855d">A flyer template for the MyChoice Mobile App to provide to clients.</Description0>
    <DocType xmlns="0b1449e6-74db-40dc-93b2-9d393d45855d">Marketing (External)</DocType>
    <Doc_x0020_Owner xmlns="0b1449e6-74db-40dc-93b2-9d393d45855d">
      <UserInfo>
        <DisplayName>Shelley Jones</DisplayName>
        <AccountId>47</AccountId>
        <AccountType/>
      </UserInfo>
    </Doc_x0020_Owner>
    <Function xmlns="0b1449e6-74db-40dc-93b2-9d393d45855d">
      <Value>Member Engagement Packages</Value>
      <Value>Sofia</Value>
    </Function>
    <Maintenance_x0020_Notes xmlns="0b1449e6-74db-40dc-93b2-9d393d45855d" xsi:nil="true"/>
    <Notes0 xmlns="0b1449e6-74db-40dc-93b2-9d393d45855d">06/15/23 - cw inquired as to why reseller viewing said "no". She asked 'round and it finally landded with JenL, who replied, "I don't see any reason why we shouldn't make available - they can choose to use it or not." At an earlier time, when CIP review was in force, there was some thought resellers should pay for flyers and/or they create their own. But ultimately, that logic no longer applicable.
06/14/23 Updated new version submitted by Sara V and created by CX Team.
11/23/22 - Changed "yes" for reseller to "no".
04/01/2022 Updated title from "Template of Sofia Client Flyer" to Flyer Template for Sofia Client.
09/14/2020 last updated
03/09/2022
sent email to Shelley Jones asking where the flyer should live. Moved from Manage Templates to Sofia folder. Always resided in Member Engagement Packages. Per Shelly, the flyer is the most current and should replace the one currently titled "Sofia Flyer" (the former now archived and deleted). Changed document owner from Madicyn to Shelley.</Notes0>
    <Litmos_x0020_course xmlns="0b1449e6-74db-40dc-93b2-9d393d45855d" xsi:nil="true"/>
    <LD_x0020_Owner xmlns="0b1449e6-74db-40dc-93b2-9d393d45855d">
      <UserInfo>
        <DisplayName/>
        <AccountId xsi:nil="true"/>
        <AccountType/>
      </UserInfo>
    </LD_x0020_Owner>
    <LD_x0020_Status xmlns="0b1449e6-74db-40dc-93b2-9d393d45855d" xsi:nil="true"/>
    <Product_x0020_Team_x0020_Owner xmlns="0b1449e6-74db-40dc-93b2-9d393d45855d" xsi:nil="true"/>
    <Topic_x0020_Based_x0020_Version xmlns="0b1449e6-74db-40dc-93b2-9d393d45855d">na</Topic_x0020_Based_x0020_Version>
    <Template_x0020_Version xmlns="0b1449e6-74db-40dc-93b2-9d393d45855d">na</Template_x0020_Version>
    <Key_x0020_Words xmlns="0b1449e6-74db-40dc-93b2-9d393d45855d" xsi:nil="true"/>
    <Benefitsolver_x0020_System_x0020_Area xmlns="0b1449e6-74db-40dc-93b2-9d393d45855d">
      <Value>N/A</Value>
    </Benefitsolver_x0020_System_x0020_Area>
    <Managed_x0020_Outside_x0020_Tech_x0020_Writing_x0020_Team xmlns="0b1449e6-74db-40dc-93b2-9d393d45855d">No</Managed_x0020_Outside_x0020_Tech_x0020_Writing_x0020_Team>
    <Primary_x0020_Users xmlns="0b1449e6-74db-40dc-93b2-9d393d45855d" xsi:nil="true"/>
    <Vetted_x0020_by_x0020_Tech_x0020_Writer xmlns="0b1449e6-74db-40dc-93b2-9d393d45855d">No</Vetted_x0020_by_x0020_Tech_x0020_Writer>
    <System_x0020_Area_x0020_Grid_x0020_Removed_x003f_ xmlns="0b1449e6-74db-40dc-93b2-9d393d45855d">Yes</System_x0020_Area_x0020_Grid_x0020_Removed_x003f_>
    <SharedWithUsers xmlns="34209244-676c-4796-b6e0-8e071473552d">
      <UserInfo>
        <DisplayName/>
        <AccountId xsi:nil="true"/>
        <AccountType/>
      </UserInfo>
    </SharedWithUsers>
    <MediaLengthInSeconds xmlns="0b1449e6-74db-40dc-93b2-9d393d45855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6140212E02994EB9B7FECADD98A681" ma:contentTypeVersion="32" ma:contentTypeDescription="Create a new document." ma:contentTypeScope="" ma:versionID="285bf350d32b2cdcba1c38b07ef8082b">
  <xsd:schema xmlns:xsd="http://www.w3.org/2001/XMLSchema" xmlns:xs="http://www.w3.org/2001/XMLSchema" xmlns:p="http://schemas.microsoft.com/office/2006/metadata/properties" xmlns:ns2="0b1449e6-74db-40dc-93b2-9d393d45855d" xmlns:ns3="34209244-676c-4796-b6e0-8e071473552d" targetNamespace="http://schemas.microsoft.com/office/2006/metadata/properties" ma:root="true" ma:fieldsID="a36fca188a61593de04ee1eca3792f21" ns2:_="" ns3:_="">
    <xsd:import namespace="0b1449e6-74db-40dc-93b2-9d393d45855d"/>
    <xsd:import namespace="34209244-676c-4796-b6e0-8e071473552d"/>
    <xsd:element name="properties">
      <xsd:complexType>
        <xsd:sequence>
          <xsd:element name="documentManagement">
            <xsd:complexType>
              <xsd:all>
                <xsd:element ref="ns2:DocType" minOccurs="0"/>
                <xsd:element ref="ns2:Reseller" minOccurs="0"/>
                <xsd:element ref="ns2:Maintenance_x0020_Notes" minOccurs="0"/>
                <xsd:element ref="ns2:Litmos_x0020_course" minOccurs="0"/>
                <xsd:element ref="ns2:Function" minOccurs="0"/>
                <xsd:element ref="ns2:Notes0" minOccurs="0"/>
                <xsd:element ref="ns2:Doc_x0020_Owner" minOccurs="0"/>
                <xsd:element ref="ns2:Description0" minOccurs="0"/>
                <xsd:element ref="ns2:MediaServiceMetadata" minOccurs="0"/>
                <xsd:element ref="ns2:MediaServiceFastMetadata" minOccurs="0"/>
                <xsd:element ref="ns2:MediaServiceAutoKeyPoints" minOccurs="0"/>
                <xsd:element ref="ns2:MediaServiceKeyPoints" minOccurs="0"/>
                <xsd:element ref="ns2:LD_x0020_Owner" minOccurs="0"/>
                <xsd:element ref="ns2:LD_x0020_Status" minOccurs="0"/>
                <xsd:element ref="ns2:Product_x0020_Team_x0020_Owner" minOccurs="0"/>
                <xsd:element ref="ns2:MediaServiceDateTaken" minOccurs="0"/>
                <xsd:element ref="ns2:MediaLengthInSeconds" minOccurs="0"/>
                <xsd:element ref="ns2:Template_x0020_Version" minOccurs="0"/>
                <xsd:element ref="ns2:Topic_x0020_Based_x0020_Version" minOccurs="0"/>
                <xsd:element ref="ns2:Key_x0020_Words" minOccurs="0"/>
                <xsd:element ref="ns3:SharedWithUsers" minOccurs="0"/>
                <xsd:element ref="ns3:SharedWithDetails" minOccurs="0"/>
                <xsd:element ref="ns2:Primary_x0020_Users" minOccurs="0"/>
                <xsd:element ref="ns2:Benefitsolver_x0020_System_x0020_Area" minOccurs="0"/>
                <xsd:element ref="ns2:Managed_x0020_Outside_x0020_Tech_x0020_Writing_x0020_Team" minOccurs="0"/>
                <xsd:element ref="ns2:Vetted_x0020_by_x0020_Tech_x0020_Writer" minOccurs="0"/>
                <xsd:element ref="ns2:System_x0020_Area_x0020_Grid_x0020_Remov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1449e6-74db-40dc-93b2-9d393d45855d" elementFormDefault="qualified">
    <xsd:import namespace="http://schemas.microsoft.com/office/2006/documentManagement/types"/>
    <xsd:import namespace="http://schemas.microsoft.com/office/infopath/2007/PartnerControls"/>
    <xsd:element name="DocType" ma:index="8" nillable="true" ma:displayName="DocType" ma:format="Dropdown" ma:internalName="DocType">
      <xsd:simpleType>
        <xsd:restriction base="dms:Choice">
          <xsd:enumeration value="A3 Lessons Learned"/>
          <xsd:enumeration value="Checklist"/>
          <xsd:enumeration value="Event Tab"/>
          <xsd:enumeration value="Feature Flash"/>
          <xsd:enumeration value="Flow Chart"/>
          <xsd:enumeration value="Infographic"/>
          <xsd:enumeration value="Marketing (External)"/>
          <xsd:enumeration value="Marketing (Internal)"/>
          <xsd:enumeration value="Matrix"/>
          <xsd:enumeration value="Playbook"/>
          <xsd:enumeration value="Reference Info"/>
          <xsd:enumeration value="RTF"/>
          <xsd:enumeration value="SOP"/>
          <xsd:enumeration value="Talk Tracks"/>
          <xsd:enumeration value="Template"/>
          <xsd:enumeration value="Test Plan"/>
          <xsd:enumeration value="Video"/>
          <xsd:enumeration value="Weekly Product Updates"/>
          <xsd:enumeration value="Whole Document Folder"/>
          <xsd:enumeration value="Drink of the Week"/>
        </xsd:restriction>
      </xsd:simpleType>
    </xsd:element>
    <xsd:element name="Reseller" ma:index="9" nillable="true" ma:displayName="External Partners" ma:default="No" ma:format="Dropdown" ma:internalName="Reseller">
      <xsd:simpleType>
        <xsd:restriction base="dms:Choice">
          <xsd:enumeration value="Yes"/>
          <xsd:enumeration value="No"/>
        </xsd:restriction>
      </xsd:simpleType>
    </xsd:element>
    <xsd:element name="Maintenance_x0020_Notes" ma:index="10" nillable="true" ma:displayName="Maintenance Notes" ma:internalName="Maintenance_x0020_Notes">
      <xsd:simpleType>
        <xsd:restriction base="dms:Note"/>
      </xsd:simpleType>
    </xsd:element>
    <xsd:element name="Litmos_x0020_course" ma:index="11" nillable="true" ma:displayName="Litmos course" ma:internalName="Litmos_x0020_course">
      <xsd:simpleType>
        <xsd:restriction base="dms:Note"/>
      </xsd:simpleType>
    </xsd:element>
    <xsd:element name="Function" ma:index="12" nillable="true" ma:displayName="Category" ma:format="Dropdown" ma:internalName="Function">
      <xsd:complexType>
        <xsd:complexContent>
          <xsd:extension base="dms:MultiChoice">
            <xsd:sequence>
              <xsd:element name="Value" maxOccurs="unbounded" minOccurs="0" nillable="true">
                <xsd:simpleType>
                  <xsd:restriction base="dms:Choice">
                    <xsd:enumeration value="Action Manager"/>
                    <xsd:enumeration value="Acquisitions"/>
                    <xsd:enumeration value="Admin Access"/>
                    <xsd:enumeration value="Affordable Care Act (ACA)"/>
                    <xsd:enumeration value="Allocate Plans"/>
                    <xsd:enumeration value="Annual Enrollment"/>
                    <xsd:enumeration value="Benefit Access Rules (BARs)"/>
                    <xsd:enumeration value="Billing"/>
                    <xsd:enumeration value="Businessolver"/>
                    <xsd:enumeration value="Business Operations Specialty Processing"/>
                    <xsd:enumeration value="Carriers"/>
                    <xsd:enumeration value="Clarizen 11"/>
                    <xsd:enumeration value="Client Maintenance"/>
                    <xsd:enumeration value="Client Management"/>
                    <xsd:enumeration value="Client Meetings"/>
                    <xsd:enumeration value="COBRA"/>
                    <xsd:enumeration value="Custom Fields"/>
                    <xsd:enumeration value="Custom Translation"/>
                    <xsd:enumeration value="Direct Bill"/>
                    <xsd:enumeration value="Enrollment Flyers"/>
                    <xsd:enumeration value="Exports"/>
                    <xsd:enumeration value="Future to Current"/>
                    <xsd:enumeration value="General"/>
                    <xsd:enumeration value="HSA setup"/>
                    <xsd:enumeration value="Implementation"/>
                    <xsd:enumeration value="Imports"/>
                    <xsd:enumeration value="Layout Manager (UI/UX)"/>
                    <xsd:enumeration value="Manage Templates (Fulfillment)"/>
                    <xsd:enumeration value="Mass Functions"/>
                    <xsd:enumeration value="Member Engagement Packages"/>
                    <xsd:enumeration value="Member Services"/>
                    <xsd:enumeration value="MyChoice Accounts"/>
                    <xsd:enumeration value="MyChoice"/>
                    <xsd:enumeration value="MyChoice Market"/>
                    <xsd:enumeration value="MyChoice Mobile"/>
                    <xsd:enumeration value="MyChoice Decision Support"/>
                    <xsd:enumeration value="Onboarding"/>
                    <xsd:enumeration value="Partner Integrations"/>
                    <xsd:enumeration value="Payroll"/>
                    <xsd:enumeration value="Personalized Nav"/>
                    <xsd:enumeration value="Plan Build"/>
                    <xsd:enumeration value="Project Management (PMO)"/>
                    <xsd:enumeration value="Quality Assurance"/>
                    <xsd:enumeration value="Reporting"/>
                    <xsd:enumeration value="Retiree Services"/>
                    <xsd:enumeration value="Single Sign On/Web Services"/>
                    <xsd:enumeration value="Sofia"/>
                    <xsd:enumeration value="System (Benefitsolver)"/>
                    <xsd:enumeration value="Training"/>
                    <xsd:enumeration value="Transfers"/>
                    <xsd:enumeration value="Verification"/>
                    <xsd:enumeration value="Work Orders"/>
                  </xsd:restriction>
                </xsd:simpleType>
              </xsd:element>
            </xsd:sequence>
          </xsd:extension>
        </xsd:complexContent>
      </xsd:complexType>
    </xsd:element>
    <xsd:element name="Notes0" ma:index="13" nillable="true" ma:displayName="Version Notes" ma:internalName="Notes0">
      <xsd:simpleType>
        <xsd:restriction base="dms:Note"/>
      </xsd:simpleType>
    </xsd:element>
    <xsd:element name="Doc_x0020_Owner" ma:index="14" nillable="true" ma:displayName="SME Owner" ma:list="UserInfo" ma:SharePointGroup="0" ma:internalName="Doc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scription0" ma:index="15" nillable="true" ma:displayName="Description" ma:internalName="Description0">
      <xsd:simpleType>
        <xsd:restriction base="dms:Note">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D_x0020_Owner" ma:index="20" nillable="true" ma:displayName="LD Owner" ma:list="UserInfo" ma:SearchPeopleOnly="false" ma:SharePointGroup="0" ma:internalName="LD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D_x0020_Status" ma:index="21" nillable="true" ma:displayName="LD Status" ma:format="Dropdown" ma:internalName="LD_x0020_Status">
      <xsd:simpleType>
        <xsd:restriction base="dms:Choice">
          <xsd:enumeration value="Pending"/>
          <xsd:enumeration value="Delete"/>
          <xsd:enumeration value="Ok"/>
        </xsd:restriction>
      </xsd:simpleType>
    </xsd:element>
    <xsd:element name="Product_x0020_Team_x0020_Owner" ma:index="22" nillable="true" ma:displayName="Product Team Owner" ma:indexed="true" ma:internalName="Product_x0020_Team_x0020_Owner">
      <xsd:simpleType>
        <xsd:restriction base="dms:Text">
          <xsd:maxLength value="255"/>
        </xsd:restriction>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Template_x0020_Version" ma:index="25" nillable="true" ma:displayName="Template Version" ma:internalName="Template_x0020_Version">
      <xsd:simpleType>
        <xsd:restriction base="dms:Text">
          <xsd:maxLength value="255"/>
        </xsd:restriction>
      </xsd:simpleType>
    </xsd:element>
    <xsd:element name="Topic_x0020_Based_x0020_Version" ma:index="26" nillable="true" ma:displayName="Topic Based Version" ma:internalName="Topic_x0020_Based_x0020_Version">
      <xsd:simpleType>
        <xsd:restriction base="dms:Text">
          <xsd:maxLength value="255"/>
        </xsd:restriction>
      </xsd:simpleType>
    </xsd:element>
    <xsd:element name="Key_x0020_Words" ma:index="27" nillable="true" ma:displayName="Key Words" ma:indexed="true" ma:internalName="Key_x0020_Words">
      <xsd:simpleType>
        <xsd:restriction base="dms:Text">
          <xsd:maxLength value="255"/>
        </xsd:restriction>
      </xsd:simpleType>
    </xsd:element>
    <xsd:element name="Primary_x0020_Users" ma:index="30" nillable="true" ma:displayName="Primary Users" ma:internalName="Primary_x0020_Users">
      <xsd:simpleType>
        <xsd:restriction base="dms:Text">
          <xsd:maxLength value="255"/>
        </xsd:restriction>
      </xsd:simpleType>
    </xsd:element>
    <xsd:element name="Benefitsolver_x0020_System_x0020_Area" ma:index="31" nillable="true" ma:displayName="Benefitsolver System Area" ma:default="N/A" ma:description="Specify the areas of Benefitsolver impacted in the document (e.g., Company &gt; Company Access)" ma:internalName="Benefitsolver_x0020_System_x0020_Area">
      <xsd:complexType>
        <xsd:complexContent>
          <xsd:extension base="dms:MultiChoice">
            <xsd:sequence>
              <xsd:element name="Value" maxOccurs="unbounded" minOccurs="0" nillable="true">
                <xsd:simpleType>
                  <xsd:restriction base="dms:Choice">
                    <xsd:enumeration value="N/A"/>
                    <xsd:enumeration value="Administration &gt; ACA Administration"/>
                    <xsd:enumeration value="Administration &gt; Account Command Center"/>
                    <xsd:enumeration value="Administration &gt; Add Administrator"/>
                    <xsd:enumeration value="Administration &gt; Administration Groups"/>
                    <xsd:enumeration value="Administration &gt; Billing Invoice Center"/>
                    <xsd:enumeration value="Administration &gt; Billing Invoice Document Center"/>
                    <xsd:enumeration value="Administration &gt; Billing Setup"/>
                    <xsd:enumeration value="Administration &gt; Case Manager"/>
                    <xsd:enumeration value="Administration &gt; Data Integration Management"/>
                    <xsd:enumeration value="Administration &gt; Developer Template Examples"/>
                    <xsd:enumeration value="Administration &gt; Document Center"/>
                    <xsd:enumeration value="Administration &gt; Edit Administrator"/>
                    <xsd:enumeration value="Administration &gt; Export/Import/Transfer Logs"/>
                    <xsd:enumeration value="Administration &gt; Express Rights"/>
                    <xsd:enumeration value="Administration &gt; Import/Export Wizard"/>
                    <xsd:enumeration value="Administration &gt; Logs"/>
                    <xsd:enumeration value="Administration &gt; Manage Files"/>
                    <xsd:enumeration value="Administration &gt; Manage Imports"/>
                    <xsd:enumeration value="Administration &gt; Manage Payroll"/>
                    <xsd:enumeration value="Administration &gt; Manage Services"/>
                    <xsd:enumeration value="Administration &gt; Manage Templates"/>
                    <xsd:enumeration value="Administration &gt; Media Center"/>
                    <xsd:enumeration value="Administration &gt; Message Center"/>
                    <xsd:enumeration value="Administration &gt; React Developer Template"/>
                    <xsd:enumeration value="Administration &gt; Reference Center"/>
                    <xsd:enumeration value="Administration &gt; Transmit File"/>
                    <xsd:enumeration value="Benefits &gt; Account Rules"/>
                    <xsd:enumeration value="Benefits &gt; Action Manager"/>
                    <xsd:enumeration value="Benefits &gt; Allocate Plans"/>
                    <xsd:enumeration value="Benefits &gt; ASO Fees"/>
                    <xsd:enumeration value="Benefits &gt; Benefit Access Rules"/>
                    <xsd:enumeration value="Benefits &gt; Bundle Plans"/>
                    <xsd:enumeration value="Benefits &gt; Convert Allocation Groups"/>
                    <xsd:enumeration value="Benefits &gt; Express Plan Update"/>
                    <xsd:enumeration value="Benefits &gt; Mass Allocate Plans"/>
                    <xsd:enumeration value="Benefits &gt; Mass Approve Rates"/>
                    <xsd:enumeration value="Benefits &gt; Payment Method Rules"/>
                    <xsd:enumeration value="Benefits &gt; Plan Class Update"/>
                    <xsd:enumeration value="Benefits &gt; Plan Info"/>
                    <xsd:enumeration value="Benefits &gt; Plan Mapper"/>
                    <xsd:enumeration value="Benefits &gt; Plan Pricing Update"/>
                    <xsd:enumeration value="Benefits &gt; Tax Tables"/>
                    <xsd:enumeration value="Benefits &gt; Vendor Set-Up"/>
                    <xsd:enumeration value="Benefits &gt; Zipcode/State Groups"/>
                    <xsd:enumeration value="Company &gt; Benefits Assistant"/>
                    <xsd:enumeration value="Company &gt; Company Access"/>
                    <xsd:enumeration value="Company &gt; Company Information"/>
                    <xsd:enumeration value="Company &gt; Company Structure"/>
                    <xsd:enumeration value="Company &gt; Custom Fields"/>
                    <xsd:enumeration value="Company &gt; Custom Overrides"/>
                    <xsd:enumeration value="Company &gt; Custom Translation"/>
                    <xsd:enumeration value="Company &gt; Custom Views"/>
                    <xsd:enumeration value="Company &gt; Decision Support Tools"/>
                    <xsd:enumeration value="Company &gt; Discovery"/>
                    <xsd:enumeration value="Company &gt; Formula Builder"/>
                    <xsd:enumeration value="Company &gt; Layout Manager"/>
                    <xsd:enumeration value="Company &gt; Rules Builder"/>
                    <xsd:enumeration value="Company &gt; Rules Manager"/>
                    <xsd:enumeration value="Company &gt; Structure Groups"/>
                    <xsd:enumeration value="Company &gt; Survey Manager"/>
                    <xsd:enumeration value="Company &gt; Verification Manager"/>
                    <xsd:enumeration value="Employees &gt; Add Employee"/>
                    <xsd:enumeration value="Employees &gt; Add Ghost Employee"/>
                    <xsd:enumeration value="Employees &gt; Create Documents"/>
                    <xsd:enumeration value="Employees &gt; Express Address Changes"/>
                    <xsd:enumeration value="Employees &gt; Express Compensation"/>
                    <xsd:enumeration value="Employees &gt; Express Termination"/>
                    <xsd:enumeration value="Employees &gt; Mass Functions"/>
                    <xsd:enumeration value="Employees &gt; Pending Changes"/>
                    <xsd:enumeration value="Employees &gt; Print Dashboard"/>
                    <xsd:enumeration value="Employees &gt; Print Queues"/>
                    <xsd:enumeration value="Employees &gt; Search Documents"/>
                    <xsd:enumeration value="Employees &gt; Search Employees"/>
                    <xsd:enumeration value="Reports &gt; Build a Report"/>
                    <xsd:enumeration value="Reports &gt; COBRA Reports"/>
                    <xsd:enumeration value="Reports &gt; Custom Reports"/>
                    <xsd:enumeration value="Reports &gt; Employee Census"/>
                    <xsd:enumeration value="Reports &gt; Employee Census Benefit"/>
                    <xsd:enumeration value="Reports &gt; Employee Dependent Census Benefit"/>
                    <xsd:enumeration value="Reports &gt; Initial Enrollment Status"/>
                    <xsd:enumeration value="Reports &gt; More Reports"/>
                    <xsd:enumeration value="Reports &gt; Open Enrollment Status"/>
                    <xsd:enumeration value="Reports &gt; Reports Dashboard"/>
                    <xsd:enumeration value="Reports &gt; Scheduled Reports"/>
                    <xsd:enumeration value="Reports &gt; Standard Reports"/>
                    <xsd:enumeration value="Reports &gt; Submitted Changes"/>
                    <xsd:enumeration value="Reports &gt; Super Admin Reports"/>
                  </xsd:restriction>
                </xsd:simpleType>
              </xsd:element>
            </xsd:sequence>
          </xsd:extension>
        </xsd:complexContent>
      </xsd:complexType>
    </xsd:element>
    <xsd:element name="Managed_x0020_Outside_x0020_Tech_x0020_Writing_x0020_Team" ma:index="32" nillable="true" ma:displayName="Managed Outside Tech Writing Team" ma:default="No" ma:description="Identifies whether non-Tech Writer Solvers have edit rights to a document. Use Maintenance Notes field to identify who has edit rights.&#10;" ma:format="Dropdown" ma:internalName="Managed_x0020_Outside_x0020_Tech_x0020_Writing_x0020_Team">
      <xsd:simpleType>
        <xsd:restriction base="dms:Choice">
          <xsd:enumeration value="Yes"/>
          <xsd:enumeration value="No"/>
        </xsd:restriction>
      </xsd:simpleType>
    </xsd:element>
    <xsd:element name="Vetted_x0020_by_x0020_Tech_x0020_Writer" ma:index="33" nillable="true" ma:displayName="Vetted by Tech Writer" ma:default="Null" ma:description="Set this field to &quot;No&quot; to identify when a document has not been fully reviewed and vetted by a Tech Writer, but is &quot;good enough&quot; to publish.&#10;" ma:format="Dropdown" ma:internalName="Vetted_x0020_by_x0020_Tech_x0020_Writer">
      <xsd:simpleType>
        <xsd:restriction base="dms:Choice">
          <xsd:enumeration value="Yes"/>
          <xsd:enumeration value="No"/>
          <xsd:enumeration value="Null"/>
        </xsd:restriction>
      </xsd:simpleType>
    </xsd:element>
    <xsd:element name="System_x0020_Area_x0020_Grid_x0020_Removed_x003f_" ma:index="34" nillable="true" ma:displayName="System Area Grid Removed?" ma:default="Yes" ma:format="Dropdown" ma:internalName="System_x0020_Area_x0020_Grid_x0020_Removed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34209244-676c-4796-b6e0-8e071473552d"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E40782-72EA-42AC-BEF9-7608AD04B46C}">
  <ds:schemaRefs>
    <ds:schemaRef ds:uri="http://schemas.microsoft.com/sharepoint/v3/contenttype/forms"/>
  </ds:schemaRefs>
</ds:datastoreItem>
</file>

<file path=customXml/itemProps2.xml><?xml version="1.0" encoding="utf-8"?>
<ds:datastoreItem xmlns:ds="http://schemas.openxmlformats.org/officeDocument/2006/customXml" ds:itemID="{489F66EB-AD8B-4898-BB7E-E949D1170C0A}">
  <ds:schemaRefs>
    <ds:schemaRef ds:uri="3b848a8f-572f-4fad-89b7-601997a48717"/>
    <ds:schemaRef ds:uri="http://schemas.microsoft.com/sharepoint/v3"/>
    <ds:schemaRef ds:uri="http://schemas.microsoft.com/office/infopath/2007/PartnerControls"/>
    <ds:schemaRef ds:uri="http://schemas.microsoft.com/office/2006/documentManagement/types"/>
    <ds:schemaRef ds:uri="http://purl.org/dc/terms/"/>
    <ds:schemaRef ds:uri="http://purl.org/dc/elements/1.1/"/>
    <ds:schemaRef ds:uri="http://purl.org/dc/dcmitype/"/>
    <ds:schemaRef ds:uri="http://www.w3.org/XML/1998/namespace"/>
    <ds:schemaRef ds:uri="http://schemas.openxmlformats.org/package/2006/metadata/core-properties"/>
    <ds:schemaRef ds:uri="b577ff97-0cc3-4e52-be47-071c84c0a6c7"/>
    <ds:schemaRef ds:uri="http://schemas.microsoft.com/office/2006/metadata/properties"/>
    <ds:schemaRef ds:uri="0b1449e6-74db-40dc-93b2-9d393d45855d"/>
    <ds:schemaRef ds:uri="34209244-676c-4796-b6e0-8e071473552d"/>
  </ds:schemaRefs>
</ds:datastoreItem>
</file>

<file path=customXml/itemProps3.xml><?xml version="1.0" encoding="utf-8"?>
<ds:datastoreItem xmlns:ds="http://schemas.openxmlformats.org/officeDocument/2006/customXml" ds:itemID="{F76D9F79-53D7-42EC-A35A-9615C02AB7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1449e6-74db-40dc-93b2-9d393d45855d"/>
    <ds:schemaRef ds:uri="34209244-676c-4796-b6e0-8e0714735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16741</TotalTime>
  <Words>147</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Sofia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Flyer Template for Sofia Client</dc:title>
  <dc:creator>Dayne Corwin</dc:creator>
  <cp:lastModifiedBy>Jack McDonald</cp:lastModifiedBy>
  <cp:revision>111</cp:revision>
  <cp:lastPrinted>2019-04-02T18:37:57Z</cp:lastPrinted>
  <dcterms:created xsi:type="dcterms:W3CDTF">2018-12-21T15:11:24Z</dcterms:created>
  <dcterms:modified xsi:type="dcterms:W3CDTF">2025-03-13T21:53:50Z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0x010100196140212E02994EB9B7FECADD98A681</vt:lpwstr>
  </property>
  <property fmtid="{D5CDD505-2E9C-101B-9397-08002B2CF9AE}" pid="3" name="Order">
    <vt:r8>292600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TriggerFlowInfo">
    <vt:lpwstr/>
  </property>
</Properties>
</file>