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57"/>
  </p:notesMasterIdLst>
  <p:handoutMasterIdLst>
    <p:handoutMasterId r:id="rId58"/>
  </p:handoutMasterIdLst>
  <p:sldIdLst>
    <p:sldId id="1079" r:id="rId5"/>
    <p:sldId id="256" r:id="rId6"/>
    <p:sldId id="263" r:id="rId7"/>
    <p:sldId id="1080" r:id="rId8"/>
    <p:sldId id="1081" r:id="rId9"/>
    <p:sldId id="266" r:id="rId10"/>
    <p:sldId id="1082" r:id="rId11"/>
    <p:sldId id="1083" r:id="rId12"/>
    <p:sldId id="1084" r:id="rId13"/>
    <p:sldId id="1085" r:id="rId14"/>
    <p:sldId id="1086" r:id="rId15"/>
    <p:sldId id="264" r:id="rId16"/>
    <p:sldId id="1078" r:id="rId17"/>
    <p:sldId id="1087" r:id="rId18"/>
    <p:sldId id="1088" r:id="rId19"/>
    <p:sldId id="1074" r:id="rId20"/>
    <p:sldId id="1089" r:id="rId21"/>
    <p:sldId id="1090" r:id="rId22"/>
    <p:sldId id="1091" r:id="rId23"/>
    <p:sldId id="1092" r:id="rId24"/>
    <p:sldId id="1093" r:id="rId25"/>
    <p:sldId id="1094" r:id="rId26"/>
    <p:sldId id="1095" r:id="rId27"/>
    <p:sldId id="1096" r:id="rId28"/>
    <p:sldId id="1097" r:id="rId29"/>
    <p:sldId id="1098" r:id="rId30"/>
    <p:sldId id="1099" r:id="rId31"/>
    <p:sldId id="1100" r:id="rId32"/>
    <p:sldId id="1101" r:id="rId33"/>
    <p:sldId id="1102" r:id="rId34"/>
    <p:sldId id="1103" r:id="rId35"/>
    <p:sldId id="1104" r:id="rId36"/>
    <p:sldId id="1105" r:id="rId37"/>
    <p:sldId id="1106" r:id="rId38"/>
    <p:sldId id="1107" r:id="rId39"/>
    <p:sldId id="271" r:id="rId40"/>
    <p:sldId id="1108" r:id="rId41"/>
    <p:sldId id="268" r:id="rId42"/>
    <p:sldId id="269" r:id="rId43"/>
    <p:sldId id="270" r:id="rId44"/>
    <p:sldId id="1070" r:id="rId45"/>
    <p:sldId id="312" r:id="rId46"/>
    <p:sldId id="1109" r:id="rId47"/>
    <p:sldId id="1066" r:id="rId48"/>
    <p:sldId id="1067" r:id="rId49"/>
    <p:sldId id="1068" r:id="rId50"/>
    <p:sldId id="1110" r:id="rId51"/>
    <p:sldId id="1111" r:id="rId52"/>
    <p:sldId id="1076" r:id="rId53"/>
    <p:sldId id="257" r:id="rId54"/>
    <p:sldId id="1112" r:id="rId55"/>
    <p:sldId id="260"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C03BDB-21E7-9AD4-7448-34AB3294157E}" name="Sophia Smoldt" initials="" userId="S::ssmoldt@businessolver.com::bfe3608f-f172-4fed-b1a4-498b75a31d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9BC7"/>
    <a:srgbClr val="FCC153"/>
    <a:srgbClr val="57585A"/>
    <a:srgbClr val="C1DB73"/>
    <a:srgbClr val="82A640"/>
    <a:srgbClr val="F58220"/>
    <a:srgbClr val="E88E38"/>
    <a:srgbClr val="A7A9AC"/>
    <a:srgbClr val="91B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autoAdjust="0"/>
    <p:restoredTop sz="70340" autoAdjust="0"/>
  </p:normalViewPr>
  <p:slideViewPr>
    <p:cSldViewPr snapToGrid="0" snapToObjects="1" showGuides="1">
      <p:cViewPr varScale="1">
        <p:scale>
          <a:sx n="88" d="100"/>
          <a:sy n="88" d="100"/>
        </p:scale>
        <p:origin x="1864" y="176"/>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39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7C7A55-9F90-D843-842F-5785AA378E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9C0166-A80E-C140-96AA-C2330ACFF7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CC18DE-B7F0-DB4E-9161-EDA047F6A641}" type="datetimeFigureOut">
              <a:rPr lang="en-US" smtClean="0"/>
              <a:t>9/12/24</a:t>
            </a:fld>
            <a:endParaRPr lang="en-US"/>
          </a:p>
        </p:txBody>
      </p:sp>
      <p:sp>
        <p:nvSpPr>
          <p:cNvPr id="4" name="Footer Placeholder 3">
            <a:extLst>
              <a:ext uri="{FF2B5EF4-FFF2-40B4-BE49-F238E27FC236}">
                <a16:creationId xmlns:a16="http://schemas.microsoft.com/office/drawing/2014/main" id="{E078A70C-687F-D241-B6FC-127BEF7E8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1D387E-0092-4F43-8238-9875D419D3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E27F70-597C-BA45-97E9-F6E014810A71}" type="slidenum">
              <a:rPr lang="en-US" smtClean="0"/>
              <a:t>‹#›</a:t>
            </a:fld>
            <a:endParaRPr lang="en-US"/>
          </a:p>
        </p:txBody>
      </p:sp>
    </p:spTree>
    <p:extLst>
      <p:ext uri="{BB962C8B-B14F-4D97-AF65-F5344CB8AC3E}">
        <p14:creationId xmlns:p14="http://schemas.microsoft.com/office/powerpoint/2010/main" val="1582412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pen Sans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pen Sans Regular"/>
              </a:defRPr>
            </a:lvl1pPr>
          </a:lstStyle>
          <a:p>
            <a:fld id="{ACC6EC1F-12CF-924A-9B53-D10AB9D6CE02}" type="datetimeFigureOut">
              <a:rPr lang="en-US" smtClean="0"/>
              <a:pPr/>
              <a:t>9/12/24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pen Sans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pen Sans Regular"/>
              </a:defRPr>
            </a:lvl1pPr>
          </a:lstStyle>
          <a:p>
            <a:fld id="{88AB6E7C-7AF1-9747-BB5E-2526C8C8427C}" type="slidenum">
              <a:rPr lang="en-US" smtClean="0"/>
              <a:pPr/>
              <a:t>‹#›</a:t>
            </a:fld>
            <a:endParaRPr lang="en-US" dirty="0"/>
          </a:p>
        </p:txBody>
      </p:sp>
    </p:spTree>
    <p:extLst>
      <p:ext uri="{BB962C8B-B14F-4D97-AF65-F5344CB8AC3E}">
        <p14:creationId xmlns:p14="http://schemas.microsoft.com/office/powerpoint/2010/main" val="305368105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Open Sans Regular"/>
        <a:ea typeface="+mn-ea"/>
        <a:cs typeface="+mn-cs"/>
      </a:defRPr>
    </a:lvl1pPr>
    <a:lvl2pPr marL="457200" algn="l" defTabSz="457200" rtl="0" eaLnBrk="1" latinLnBrk="0" hangingPunct="1">
      <a:defRPr sz="1200" b="0" i="0" kern="1200">
        <a:solidFill>
          <a:schemeClr val="tx1"/>
        </a:solidFill>
        <a:latin typeface="Open Sans Regular"/>
        <a:ea typeface="+mn-ea"/>
        <a:cs typeface="+mn-cs"/>
      </a:defRPr>
    </a:lvl2pPr>
    <a:lvl3pPr marL="914400" algn="l" defTabSz="457200" rtl="0" eaLnBrk="1" latinLnBrk="0" hangingPunct="1">
      <a:defRPr sz="1200" b="0" i="0" kern="1200">
        <a:solidFill>
          <a:schemeClr val="tx1"/>
        </a:solidFill>
        <a:latin typeface="Open Sans Regular"/>
        <a:ea typeface="+mn-ea"/>
        <a:cs typeface="+mn-cs"/>
      </a:defRPr>
    </a:lvl3pPr>
    <a:lvl4pPr marL="1371600" algn="l" defTabSz="457200" rtl="0" eaLnBrk="1" latinLnBrk="0" hangingPunct="1">
      <a:defRPr sz="1200" b="0" i="0" kern="1200">
        <a:solidFill>
          <a:schemeClr val="tx1"/>
        </a:solidFill>
        <a:latin typeface="Open Sans Regular"/>
        <a:ea typeface="+mn-ea"/>
        <a:cs typeface="+mn-cs"/>
      </a:defRPr>
    </a:lvl4pPr>
    <a:lvl5pPr marL="1828800" algn="l" defTabSz="457200" rtl="0" eaLnBrk="1" latinLnBrk="0" hangingPunct="1">
      <a:defRPr sz="1200" b="0" i="0" kern="1200">
        <a:solidFill>
          <a:schemeClr val="tx1"/>
        </a:solidFill>
        <a:latin typeface="Open Sans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462397664/e30d77596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vimeo.com/467983925/d2d766ae2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vimeo.com/461994152/c0c07669a0"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meo.com/455910435/8cea6913a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1</a:t>
            </a:fld>
            <a:endParaRPr lang="en-US" dirty="0"/>
          </a:p>
        </p:txBody>
      </p:sp>
    </p:spTree>
    <p:extLst>
      <p:ext uri="{BB962C8B-B14F-4D97-AF65-F5344CB8AC3E}">
        <p14:creationId xmlns:p14="http://schemas.microsoft.com/office/powerpoint/2010/main" val="3122380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Your FSA comes with a grace period. That means you get about 2 and a half extra months to use up the prior year’s funds. So, in all, you will get 14 and a half months to use your 2023 FSA amount. You will want to spend it ALL down within that time frame. Anything you don’t spend will go back into the plan administration. This is an IRS provision.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Both your online account and your mobile account will help remind you of your claims submissions and funds use deadlines.</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9/12/24</a:t>
            </a:fld>
            <a:endParaRPr lang="en-US" altLang="en-US"/>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Your FSA comes with a rollover feature. That means you get to roll over or carry over up to $640 into the following year’s FSA. So, you’ll want to make sure you spend down your balance to at least $640 or less by the end of the year. The rollover funds will be added to your 2025 FSA. You get a maximum of $640 each year to roll over.</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9/12/24</a:t>
            </a:fld>
            <a:endParaRPr lang="en-US" altLang="en-US"/>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13</a:t>
            </a:fld>
            <a:endParaRPr lang="en-US" altLang="en-US"/>
          </a:p>
        </p:txBody>
      </p:sp>
    </p:spTree>
    <p:extLst>
      <p:ext uri="{BB962C8B-B14F-4D97-AF65-F5344CB8AC3E}">
        <p14:creationId xmlns:p14="http://schemas.microsoft.com/office/powerpoint/2010/main" val="2707228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DE403E6-D6EB-4ACF-9854-6387C4D39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B205BA-25D5-45A5-83C9-8C4D8FDAE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Health Care FSAs can cover medical, dental, vision, prescription and over the counter expenses that you would otherwise pay for using personal funds--potentially saving you hundreds of dollars each year in taxes.</a:t>
            </a:r>
          </a:p>
          <a:p>
            <a:pPr eaLnBrk="1" hangingPunct="1">
              <a:spcBef>
                <a:spcPct val="0"/>
              </a:spcBef>
            </a:pPr>
            <a:endParaRPr lang="en-US" altLang="en-US" dirty="0"/>
          </a:p>
          <a:p>
            <a:pPr eaLnBrk="1" hangingPunct="1">
              <a:spcBef>
                <a:spcPct val="0"/>
              </a:spcBef>
            </a:pPr>
            <a:r>
              <a:rPr lang="en-US" altLang="en-US" dirty="0"/>
              <a:t>In this example, Melissa contributed $1,500 to her health care FSA. Because her contributions are taken out pre-tax, she does not pay taxes on the money contributed to her FSA, saving her close to $500 this</a:t>
            </a:r>
            <a:r>
              <a:rPr lang="en-US" altLang="en-US" baseline="0" dirty="0"/>
              <a:t> year</a:t>
            </a:r>
            <a:r>
              <a:rPr lang="en-US" altLang="en-US" dirty="0"/>
              <a:t>!</a:t>
            </a:r>
          </a:p>
          <a:p>
            <a:pPr eaLnBrk="1" hangingPunct="1">
              <a:spcBef>
                <a:spcPct val="0"/>
              </a:spcBef>
            </a:pPr>
            <a:endParaRPr lang="en-US" altLang="en-US" dirty="0">
              <a:cs typeface="Calibri"/>
            </a:endParaRPr>
          </a:p>
          <a:p>
            <a:pPr eaLnBrk="1" hangingPunct="1">
              <a:spcBef>
                <a:spcPct val="0"/>
              </a:spcBef>
            </a:pPr>
            <a:r>
              <a:rPr lang="en-US" altLang="en-US" dirty="0">
                <a:cs typeface="Calibri"/>
              </a:rPr>
              <a:t>On the left it shows that she was going to spend $1,500 on health care services and items during the year either way. On the right in purple, we see that by setting aside that money in an FSA, she saved nearly $500 because she did not pay taxes on that money.</a:t>
            </a:r>
          </a:p>
          <a:p>
            <a:pPr eaLnBrk="1" hangingPunct="1">
              <a:spcBef>
                <a:spcPct val="0"/>
              </a:spcBef>
            </a:pPr>
            <a:endParaRPr lang="en-US" altLang="en-US" dirty="0"/>
          </a:p>
          <a:p>
            <a:pPr eaLnBrk="1" hangingPunct="1">
              <a:spcBef>
                <a:spcPct val="0"/>
              </a:spcBef>
            </a:pPr>
            <a:r>
              <a:rPr lang="en-US" altLang="en-US" dirty="0"/>
              <a:t>You’ll also find that FSAs are especially useful when planning for large health care expenses-- like having a baby, getting braces or having laser eye surgery.</a:t>
            </a:r>
          </a:p>
          <a:p>
            <a:pPr eaLnBrk="1" hangingPunct="1">
              <a:spcBef>
                <a:spcPct val="0"/>
              </a:spcBef>
            </a:pPr>
            <a:endParaRPr lang="en-US" altLang="en-US" dirty="0"/>
          </a:p>
          <a:p>
            <a:pPr eaLnBrk="1" hangingPunct="1">
              <a:spcBef>
                <a:spcPct val="0"/>
              </a:spcBef>
            </a:pPr>
            <a:r>
              <a:rPr lang="en-US" altLang="en-US" dirty="0"/>
              <a:t>We have a calculator that you can complete to see what YOUR savings could be. We’ll have a link to that on our website at mychoiceaccounts.com. Most people are going to find at least a few hundred dollars in savings…that savings can go a long way toward something else.</a:t>
            </a:r>
          </a:p>
          <a:p>
            <a:pPr eaLnBrk="1" hangingPunct="1">
              <a:spcBef>
                <a:spcPct val="0"/>
              </a:spcBef>
            </a:pPr>
            <a:endParaRPr lang="en-US" altLang="en-US" dirty="0">
              <a:cs typeface="Calibri"/>
            </a:endParaRPr>
          </a:p>
          <a:p>
            <a:pPr eaLnBrk="1" hangingPunct="1">
              <a:spcBef>
                <a:spcPct val="0"/>
              </a:spcBef>
            </a:pPr>
            <a:endParaRPr lang="en-US" altLang="en-US" dirty="0">
              <a:cs typeface="Calibri"/>
            </a:endParaRPr>
          </a:p>
          <a:p>
            <a:pPr eaLnBrk="1" hangingPunct="1"/>
            <a:endParaRPr lang="en-US" altLang="en-US" dirty="0"/>
          </a:p>
        </p:txBody>
      </p:sp>
      <p:sp>
        <p:nvSpPr>
          <p:cNvPr id="25604" name="Date Placeholder 3">
            <a:extLst>
              <a:ext uri="{FF2B5EF4-FFF2-40B4-BE49-F238E27FC236}">
                <a16:creationId xmlns:a16="http://schemas.microsoft.com/office/drawing/2014/main" id="{B2025732-3C22-4031-9F8C-C82126E734A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58E10F-EAC0-4842-B961-BAED69290A85}" type="datetime1">
              <a:rPr lang="en-US" altLang="en-US" smtClean="0"/>
              <a:pPr/>
              <a:t>9/12/24</a:t>
            </a:fld>
            <a:endParaRPr lang="en-US" altLang="en-US"/>
          </a:p>
        </p:txBody>
      </p:sp>
      <p:sp>
        <p:nvSpPr>
          <p:cNvPr id="25605" name="Slide Number Placeholder 4">
            <a:extLst>
              <a:ext uri="{FF2B5EF4-FFF2-40B4-BE49-F238E27FC236}">
                <a16:creationId xmlns:a16="http://schemas.microsoft.com/office/drawing/2014/main" id="{31F4493E-6201-41C5-B5EE-5662294C0B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FCE00F-7217-4B44-805E-2E2829B22E08}" type="slidenum">
              <a:rPr lang="en-US" altLang="en-US" smtClean="0"/>
              <a:pPr/>
              <a:t>14</a:t>
            </a:fld>
            <a:endParaRPr lang="en-US" altLang="en-US"/>
          </a:p>
        </p:txBody>
      </p:sp>
    </p:spTree>
    <p:extLst>
      <p:ext uri="{BB962C8B-B14F-4D97-AF65-F5344CB8AC3E}">
        <p14:creationId xmlns:p14="http://schemas.microsoft.com/office/powerpoint/2010/main" val="192390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2DD7171-F05F-4A2E-AE89-35042686B9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EDCE593-BDE4-4423-8153-2FB38F1C9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(play video)</a:t>
            </a:r>
          </a:p>
          <a:p>
            <a:pPr eaLnBrk="1" hangingPunct="1">
              <a:lnSpc>
                <a:spcPct val="80000"/>
              </a:lnSpc>
            </a:pPr>
            <a:endParaRPr lang="en-US" altLang="en-US" dirty="0"/>
          </a:p>
          <a:p>
            <a:pPr eaLnBrk="1" hangingPunct="1">
              <a:lnSpc>
                <a:spcPct val="80000"/>
              </a:lnSpc>
            </a:pPr>
            <a:r>
              <a:rPr lang="en-US" altLang="en-US" dirty="0"/>
              <a:t>Link if video does not play as expected: </a:t>
            </a:r>
          </a:p>
          <a:p>
            <a:pPr eaLnBrk="1" hangingPunct="1">
              <a:lnSpc>
                <a:spcPct val="80000"/>
              </a:lnSpc>
            </a:pPr>
            <a:r>
              <a:rPr lang="en-US" sz="1200" b="0" i="0" u="sng" kern="1200" dirty="0">
                <a:solidFill>
                  <a:schemeClr val="tx1"/>
                </a:solidFill>
                <a:effectLst/>
                <a:latin typeface="Open Sans Regular"/>
                <a:ea typeface="+mn-ea"/>
                <a:cs typeface="+mn-cs"/>
                <a:hlinkClick r:id="rId3"/>
              </a:rPr>
              <a:t>https://vimeo.com/462397664/e30d775960</a:t>
            </a:r>
            <a:r>
              <a:rPr lang="en-US" dirty="0">
                <a:effectLst/>
              </a:rPr>
              <a:t> </a:t>
            </a:r>
            <a:endParaRPr lang="en-US" altLang="en-US" dirty="0"/>
          </a:p>
        </p:txBody>
      </p:sp>
      <p:sp>
        <p:nvSpPr>
          <p:cNvPr id="23556" name="Date Placeholder 3">
            <a:extLst>
              <a:ext uri="{FF2B5EF4-FFF2-40B4-BE49-F238E27FC236}">
                <a16:creationId xmlns:a16="http://schemas.microsoft.com/office/drawing/2014/main" id="{554CE870-8DE9-492C-87D1-9F98F2EEEB3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6BAA4-7075-44F7-B6B8-4C1058A6185C}" type="datetime1">
              <a:rPr lang="en-US" altLang="en-US" smtClean="0"/>
              <a:pPr/>
              <a:t>9/12/24</a:t>
            </a:fld>
            <a:endParaRPr lang="en-US" altLang="en-US"/>
          </a:p>
        </p:txBody>
      </p:sp>
      <p:sp>
        <p:nvSpPr>
          <p:cNvPr id="23557" name="Slide Number Placeholder 4">
            <a:extLst>
              <a:ext uri="{FF2B5EF4-FFF2-40B4-BE49-F238E27FC236}">
                <a16:creationId xmlns:a16="http://schemas.microsoft.com/office/drawing/2014/main" id="{081F2B7D-4F35-40FD-A6E0-B560CA53B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ED4D0-0234-41BB-8D24-977474F88814}" type="slidenum">
              <a:rPr lang="en-US" altLang="en-US" smtClean="0"/>
              <a:pPr/>
              <a:t>16</a:t>
            </a:fld>
            <a:endParaRPr lang="en-US" altLang="en-US"/>
          </a:p>
        </p:txBody>
      </p:sp>
    </p:spTree>
    <p:extLst>
      <p:ext uri="{BB962C8B-B14F-4D97-AF65-F5344CB8AC3E}">
        <p14:creationId xmlns:p14="http://schemas.microsoft.com/office/powerpoint/2010/main" val="21095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en-US" dirty="0">
                <a:cs typeface="Arial"/>
              </a:rPr>
              <a:t>A </a:t>
            </a:r>
            <a:r>
              <a:rPr lang="en-US" altLang="en-US" b="1" dirty="0">
                <a:solidFill>
                  <a:schemeClr val="tx2"/>
                </a:solidFill>
                <a:cs typeface="Arial"/>
              </a:rPr>
              <a:t>Health Savings Account (HSA) </a:t>
            </a:r>
            <a:r>
              <a:rPr lang="en-US" altLang="en-US" dirty="0">
                <a:cs typeface="Arial"/>
              </a:rPr>
              <a:t>is an account that allows you to use pre-tax dollars to pay for health care expenses, like medical, dental, vision and prescription expenses. Think of it as a way to cover your deductible and as long-term savings.</a:t>
            </a:r>
          </a:p>
          <a:p>
            <a:pPr eaLnBrk="1" hangingPunct="1">
              <a:lnSpc>
                <a:spcPct val="80000"/>
              </a:lnSpc>
            </a:pPr>
            <a:endParaRPr lang="en-US" altLang="en-US" dirty="0">
              <a:cs typeface="Calibri"/>
            </a:endParaRPr>
          </a:p>
          <a:p>
            <a:pPr>
              <a:lnSpc>
                <a:spcPct val="114000"/>
              </a:lnSpc>
              <a:spcBef>
                <a:spcPts val="600"/>
              </a:spcBef>
              <a:spcAft>
                <a:spcPts val="600"/>
              </a:spcAft>
            </a:pPr>
            <a:r>
              <a:rPr lang="en-US" altLang="en-US" sz="2400" b="1" dirty="0">
                <a:solidFill>
                  <a:srgbClr val="81BD41"/>
                </a:solidFill>
                <a:cs typeface="Arial"/>
              </a:rPr>
              <a:t>Account Advantages</a:t>
            </a:r>
          </a:p>
          <a:p>
            <a:pPr marL="628650" lvl="1" indent="-171450">
              <a:lnSpc>
                <a:spcPct val="114000"/>
              </a:lnSpc>
              <a:spcBef>
                <a:spcPct val="0"/>
              </a:spcBef>
              <a:buFont typeface="Arial" panose="020B0604020202020204" pitchFamily="34" charset="0"/>
              <a:buChar char="•"/>
            </a:pPr>
            <a:r>
              <a:rPr lang="en-US" altLang="en-US" dirty="0"/>
              <a:t>HSAs never “expire” – unlike an FSA, which you may also be familiar with, HSAs are NOT “use it or lose it.” They roll over year to year.</a:t>
            </a:r>
          </a:p>
          <a:p>
            <a:pPr marL="628650" lvl="1" indent="-171450">
              <a:lnSpc>
                <a:spcPct val="114000"/>
              </a:lnSpc>
              <a:spcBef>
                <a:spcPct val="0"/>
              </a:spcBef>
              <a:buFont typeface="Arial" panose="020B0604020202020204" pitchFamily="34" charset="0"/>
              <a:buChar char="•"/>
            </a:pPr>
            <a:r>
              <a:rPr lang="en-US" altLang="en-US" dirty="0"/>
              <a:t>HSAs are “portable” – HSAs are your personal savings account, so even if you depart from the organization, you still own the funds and can spend them on eligible services and items.</a:t>
            </a:r>
          </a:p>
          <a:p>
            <a:pPr marL="628650" lvl="1" indent="-171450">
              <a:lnSpc>
                <a:spcPct val="114000"/>
              </a:lnSpc>
              <a:spcBef>
                <a:spcPct val="0"/>
              </a:spcBef>
              <a:buFont typeface="Arial" panose="020B0604020202020204" pitchFamily="34" charset="0"/>
              <a:buChar char="•"/>
            </a:pPr>
            <a:r>
              <a:rPr lang="en-US" altLang="en-US" dirty="0"/>
              <a:t>Tax savings – you set aside your HSA funds pre-tax, and you are not taxed when you spend your funds. </a:t>
            </a:r>
          </a:p>
          <a:p>
            <a:pPr marL="628650" lvl="1" indent="-171450">
              <a:lnSpc>
                <a:spcPct val="114000"/>
              </a:lnSpc>
              <a:spcBef>
                <a:spcPct val="0"/>
              </a:spcBef>
              <a:buFont typeface="Arial" panose="020B0604020202020204" pitchFamily="34" charset="0"/>
              <a:buChar char="•"/>
            </a:pPr>
            <a:r>
              <a:rPr lang="en-US" altLang="en-US" dirty="0"/>
              <a:t>Multiple uses – HSAs can be used for doctor and dental visits, orthodontics, vision expenses, prescriptions, over the counter remedies, and many more uses. </a:t>
            </a:r>
          </a:p>
          <a:p>
            <a:pPr marL="628650" lvl="1" indent="-171450">
              <a:lnSpc>
                <a:spcPct val="114000"/>
              </a:lnSpc>
              <a:spcBef>
                <a:spcPct val="0"/>
              </a:spcBef>
              <a:buFont typeface="Arial" panose="020B0604020202020204" pitchFamily="34" charset="0"/>
              <a:buChar char="•"/>
            </a:pPr>
            <a:r>
              <a:rPr lang="en-US" altLang="en-US" dirty="0"/>
              <a:t>Easy to access -- it’s easy to spend your funds when you need to with your MyChoice Accounts VISA debit card.</a:t>
            </a:r>
          </a:p>
          <a:p>
            <a:pPr marL="628650" lvl="1" indent="-171450">
              <a:lnSpc>
                <a:spcPct val="114000"/>
              </a:lnSpc>
              <a:spcBef>
                <a:spcPct val="0"/>
              </a:spcBef>
              <a:buFont typeface="Arial" panose="020B0604020202020204" pitchFamily="34" charset="0"/>
              <a:buChar char="•"/>
            </a:pPr>
            <a:r>
              <a:rPr lang="en-US" altLang="en-US" dirty="0"/>
              <a:t>Mobile and online access – you can always check your balance and manage your account in your benefits website or the </a:t>
            </a:r>
            <a:r>
              <a:rPr lang="en-US" altLang="en-US" dirty="0" err="1"/>
              <a:t>MyChoice</a:t>
            </a:r>
            <a:r>
              <a:rPr lang="en-US" altLang="en-US" dirty="0"/>
              <a:t> benefits app.</a:t>
            </a:r>
          </a:p>
          <a:p>
            <a:pPr marL="628650" lvl="1" indent="-171450">
              <a:lnSpc>
                <a:spcPct val="114000"/>
              </a:lnSpc>
              <a:spcBef>
                <a:spcPct val="0"/>
              </a:spcBef>
              <a:buFont typeface="Arial" panose="020B0604020202020204" pitchFamily="34" charset="0"/>
              <a:buChar char="•"/>
            </a:pPr>
            <a:r>
              <a:rPr lang="en-US" altLang="en-US" dirty="0"/>
              <a:t>Member service support –if you have questions or concerns, you have a member services number to call.</a:t>
            </a:r>
            <a:endParaRPr lang="en-US" dirty="0"/>
          </a:p>
          <a:p>
            <a:pPr eaLnBrk="1" hangingPunct="1">
              <a:lnSpc>
                <a:spcPct val="80000"/>
              </a:lnSpc>
            </a:pPr>
            <a:endParaRPr lang="en-US" altLang="en-US" dirty="0">
              <a:cs typeface="Calibri"/>
            </a:endParaRPr>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9/12/24</a:t>
            </a:fld>
            <a:endParaRPr lang="en-US" altLang="en-US"/>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17</a:t>
            </a:fld>
            <a:endParaRPr lang="en-US" altLang="en-US"/>
          </a:p>
        </p:txBody>
      </p:sp>
    </p:spTree>
    <p:extLst>
      <p:ext uri="{BB962C8B-B14F-4D97-AF65-F5344CB8AC3E}">
        <p14:creationId xmlns:p14="http://schemas.microsoft.com/office/powerpoint/2010/main" val="215082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solidFill>
                  <a:srgbClr val="000000"/>
                </a:solidFill>
              </a:rPr>
              <a:t>ITEMS IN RED ARE CONFIGURABLE AT THE CLIENT LEVEL!</a:t>
            </a:r>
          </a:p>
          <a:p>
            <a:pPr defTabSz="930275" eaLnBrk="1" hangingPunct="1">
              <a:spcBef>
                <a:spcPct val="0"/>
              </a:spcBef>
              <a:spcAft>
                <a:spcPts val="300"/>
              </a:spcAft>
            </a:pPr>
            <a:endParaRPr lang="en-US" altLang="en-US" dirty="0">
              <a:solidFill>
                <a:srgbClr val="000000"/>
              </a:solidFill>
            </a:endParaRPr>
          </a:p>
          <a:p>
            <a:pPr marL="342900" indent="-342900" defTabSz="914400">
              <a:lnSpc>
                <a:spcPct val="130000"/>
              </a:lnSpc>
              <a:spcBef>
                <a:spcPct val="0"/>
              </a:spcBef>
              <a:buClr>
                <a:srgbClr val="82BC00"/>
              </a:buCl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You decide how much to contribute to your account up to the IRS limit.</a:t>
            </a:r>
          </a:p>
          <a:p>
            <a:pPr marL="342900" indent="-342900" defTabSz="914400">
              <a:lnSpc>
                <a:spcPct val="130000"/>
              </a:lnSpc>
              <a:spcBef>
                <a:spcPct val="0"/>
              </a:spcBef>
              <a:buClr>
                <a:srgbClr val="82BC00"/>
              </a:buClr>
              <a:defRPr/>
            </a:pPr>
            <a:r>
              <a:rPr lang="en-US" b="1" dirty="0">
                <a:solidFill>
                  <a:srgbClr val="000000"/>
                </a:solidFill>
                <a:ea typeface="Open Sans" panose="020B0606030504020204" pitchFamily="34" charset="0"/>
                <a:cs typeface="Open Sans" panose="020B0606030504020204" pitchFamily="34" charset="0"/>
              </a:rPr>
              <a:t>Maximum annual contributions for HSA 2025:</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	</a:t>
            </a:r>
            <a:r>
              <a:rPr lang="en-US" sz="1200" dirty="0">
                <a:solidFill>
                  <a:srgbClr val="000000"/>
                </a:solidFill>
                <a:ea typeface="Open Sans" panose="020B0606030504020204" pitchFamily="34" charset="0"/>
                <a:cs typeface="Open Sans" panose="020B0606030504020204" pitchFamily="34" charset="0"/>
              </a:rPr>
              <a:t>$4,300/year filing single</a:t>
            </a:r>
          </a:p>
          <a:p>
            <a:pPr marL="342900" indent="-342900" defTabSz="914400">
              <a:lnSpc>
                <a:spcPct val="130000"/>
              </a:lnSpc>
              <a:spcBef>
                <a:spcPct val="0"/>
              </a:spcBef>
              <a:buClr>
                <a:srgbClr val="82BC00"/>
              </a:buClr>
              <a:buFont typeface="Arial" panose="020B0604020202020204" pitchFamily="34" charset="0"/>
              <a:buChar char="•"/>
              <a:defRPr/>
            </a:pPr>
            <a:r>
              <a:rPr lang="en-US" sz="1200" dirty="0">
                <a:solidFill>
                  <a:srgbClr val="000000"/>
                </a:solidFill>
                <a:ea typeface="Open Sans" panose="020B0606030504020204" pitchFamily="34" charset="0"/>
                <a:cs typeface="Open Sans" panose="020B0606030504020204" pitchFamily="34" charset="0"/>
              </a:rPr>
              <a:t>	$8,550/year filing jointly</a:t>
            </a:r>
          </a:p>
          <a:p>
            <a:pPr marL="342900" indent="-342900" defTabSz="914400">
              <a:lnSpc>
                <a:spcPct val="130000"/>
              </a:lnSpc>
              <a:spcBef>
                <a:spcPct val="0"/>
              </a:spcBef>
              <a:buClr>
                <a:srgbClr val="82BC00"/>
              </a:buClr>
              <a:defRPr/>
            </a:pP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Contributions are tax free and processed through payroll in equal deductions throughout the year. You can change your election amount at any time.</a:t>
            </a:r>
          </a:p>
          <a:p>
            <a:pPr defTabSz="930275" eaLnBrk="1" hangingPunct="1">
              <a:spcBef>
                <a:spcPct val="0"/>
              </a:spcBef>
              <a:spcAft>
                <a:spcPts val="300"/>
              </a:spcAft>
            </a:pPr>
            <a:endParaRPr lang="en-US" altLang="en-US" dirty="0">
              <a:solidFill>
                <a:srgbClr val="000000"/>
              </a:solidFill>
            </a:endParaRPr>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9/12/24</a:t>
            </a:fld>
            <a:endParaRPr lang="en-US" altLang="en-US"/>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18</a:t>
            </a:fld>
            <a:endParaRPr lang="en-US" altLang="en-US"/>
          </a:p>
        </p:txBody>
      </p:sp>
    </p:spTree>
    <p:extLst>
      <p:ext uri="{BB962C8B-B14F-4D97-AF65-F5344CB8AC3E}">
        <p14:creationId xmlns:p14="http://schemas.microsoft.com/office/powerpoint/2010/main" val="40865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30000"/>
              </a:lnSpc>
              <a:spcBef>
                <a:spcPct val="0"/>
              </a:spcBef>
              <a:buClr>
                <a:srgbClr val="82BC00"/>
              </a:buClr>
              <a:defRPr/>
            </a:pPr>
            <a:r>
              <a:rPr lang="en-US" sz="1800" b="1" dirty="0">
                <a:solidFill>
                  <a:srgbClr val="2D95BF"/>
                </a:solidFill>
                <a:latin typeface="Open Sans" panose="020B0606030504020204" pitchFamily="34" charset="0"/>
                <a:ea typeface="Open Sans" panose="020B0606030504020204" pitchFamily="34" charset="0"/>
                <a:cs typeface="Open Sans" panose="020B0606030504020204" pitchFamily="34" charset="0"/>
              </a:rPr>
              <a:t>Using Your Account</a:t>
            </a:r>
          </a:p>
          <a:p>
            <a:pPr marL="342900" indent="-342900" defTabSz="914400">
              <a:lnSpc>
                <a:spcPct val="130000"/>
              </a:lnSpc>
              <a:spcBef>
                <a:spcPct val="0"/>
              </a:spcBef>
              <a:buClr>
                <a:srgbClr val="82BC00"/>
              </a:buClr>
              <a:defRPr/>
            </a:pP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Use the funds for your qualified expenses </a:t>
            </a: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for you and </a:t>
            </a:r>
            <a:b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b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your family (spouse, eligible dependents)</a:t>
            </a:r>
          </a:p>
          <a:p>
            <a:pPr marL="342900" indent="-342900" defTabSz="914400">
              <a:lnSpc>
                <a:spcPct val="130000"/>
              </a:lnSpc>
              <a:spcBef>
                <a:spcPct val="0"/>
              </a:spcBef>
              <a:buClr>
                <a:srgbClr val="82BC00"/>
              </a:buClr>
              <a:defRPr/>
            </a:pPr>
            <a:endPar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Key differences from FSA:</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Option to save and NOT SPEND – you can save and accrue your funds year over year if you don’t need them to pay health care expenses.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No expiration date.</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No receipts or documentation needed (save them for the IRS).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Your savings account “for life” – even if you separate from employer.</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Funds available as you make contributions through payroll – you can only spend what you’ve already set aside.</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Invest contributions to grow your $ faster.</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Open an HSA at any time or change contributions at any time in the year.</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9/12/24</a:t>
            </a:fld>
            <a:endParaRPr lang="en-US" altLang="en-US"/>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19</a:t>
            </a:fld>
            <a:endParaRPr lang="en-US" altLang="en-US"/>
          </a:p>
        </p:txBody>
      </p:sp>
    </p:spTree>
    <p:extLst>
      <p:ext uri="{BB962C8B-B14F-4D97-AF65-F5344CB8AC3E}">
        <p14:creationId xmlns:p14="http://schemas.microsoft.com/office/powerpoint/2010/main" val="3183062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en-US" sz="1200" b="0" i="0" kern="1200" dirty="0">
                <a:solidFill>
                  <a:schemeClr val="accent1"/>
                </a:solidFill>
                <a:latin typeface="Open Sans Regular"/>
                <a:ea typeface="+mn-ea"/>
                <a:cs typeface="+mn-cs"/>
              </a:rPr>
              <a:t>HSAs can help your health care budget go further. Think about it as having three functions. Save, invest, or spend. We put SPEND last because you’ll actually get the most value out of your HSA if you save or invest it. But the good news is, if you need the funds for a health care expense, it is available to spend. So let’s look at each of these functions and find out how to maximize your HSA.</a:t>
            </a:r>
          </a:p>
          <a:p>
            <a:pPr eaLnBrk="1" hangingPunct="1">
              <a:lnSpc>
                <a:spcPct val="80000"/>
              </a:lnSpc>
            </a:pPr>
            <a:endParaRPr lang="en-US" altLang="en-US" dirty="0">
              <a:cs typeface="Calibri"/>
            </a:endParaRPr>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9/12/24</a:t>
            </a:fld>
            <a:endParaRPr lang="en-US" altLang="en-US"/>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20</a:t>
            </a:fld>
            <a:endParaRPr lang="en-US" altLang="en-US"/>
          </a:p>
        </p:txBody>
      </p:sp>
    </p:spTree>
    <p:extLst>
      <p:ext uri="{BB962C8B-B14F-4D97-AF65-F5344CB8AC3E}">
        <p14:creationId xmlns:p14="http://schemas.microsoft.com/office/powerpoint/2010/main" val="421205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This is a savings account, again, as opposed to an FSA, which is designed to SPEND. HSAs are most effective when you let them build over time. We’ll get to what to do when you need to use the funds in a few minutes, but we started with savings because we’d love for you to think of your HSA primarily as a savings tool. </a:t>
            </a:r>
          </a:p>
          <a:p>
            <a:pPr eaLnBrk="1" hangingPunct="1"/>
            <a:endParaRPr lang="en-US" altLang="en-US" dirty="0"/>
          </a:p>
          <a:p>
            <a:pPr marL="171450" indent="-171450" eaLnBrk="1" hangingPunct="1">
              <a:buFont typeface="Arial" panose="020B0604020202020204" pitchFamily="34" charset="0"/>
              <a:buChar char="•"/>
            </a:pPr>
            <a:r>
              <a:rPr lang="en-US" altLang="en-US" dirty="0"/>
              <a:t>   Your HSA funds never “expire.”</a:t>
            </a:r>
          </a:p>
          <a:p>
            <a:pPr marL="285750" indent="-285750">
              <a:lnSpc>
                <a:spcPct val="150000"/>
              </a:lnSpc>
              <a:buClr>
                <a:srgbClr val="82BC00"/>
              </a:buClr>
              <a:buFont typeface="Arial" panose="020B0604020202020204" pitchFamily="34" charset="0"/>
              <a:buChar char="•"/>
              <a:defRPr/>
            </a:pPr>
            <a:r>
              <a:rPr lang="en-US" altLang="en-US" dirty="0"/>
              <a:t>HSAs have a small percentage of growth just like a savings account.</a:t>
            </a:r>
          </a:p>
          <a:p>
            <a:pPr marL="285750" indent="-285750">
              <a:lnSpc>
                <a:spcPct val="150000"/>
              </a:lnSpc>
              <a:buClr>
                <a:srgbClr val="82BC00"/>
              </a:buClr>
              <a:buFont typeface="Arial" panose="020B0604020202020204" pitchFamily="34" charset="0"/>
              <a:buChar char="•"/>
              <a:defRPr/>
            </a:pPr>
            <a:r>
              <a:rPr lang="en-US" dirty="0"/>
              <a:t>You can hold your HSA funds year over year.</a:t>
            </a:r>
          </a:p>
          <a:p>
            <a:pPr marL="285750" indent="-285750">
              <a:lnSpc>
                <a:spcPct val="150000"/>
              </a:lnSpc>
              <a:buClr>
                <a:srgbClr val="82BC00"/>
              </a:buClr>
              <a:buFont typeface="Arial" panose="020B0604020202020204" pitchFamily="34" charset="0"/>
              <a:buChar char="•"/>
              <a:defRPr/>
            </a:pPr>
            <a:r>
              <a:rPr lang="en-US" dirty="0"/>
              <a:t>If you leave your current employer, your HSA goes “with you.”</a:t>
            </a:r>
          </a:p>
          <a:p>
            <a:pPr marL="285750" indent="-285750">
              <a:lnSpc>
                <a:spcPct val="150000"/>
              </a:lnSpc>
              <a:buClr>
                <a:srgbClr val="82BC00"/>
              </a:buClr>
              <a:buFont typeface="Arial" panose="020B0604020202020204" pitchFamily="34" charset="0"/>
              <a:buChar char="•"/>
              <a:defRPr/>
            </a:pPr>
            <a:r>
              <a:rPr lang="en-US" dirty="0"/>
              <a:t>You may roll over funds to a new employer’s HSA or continue to hold or spend your HSA funds on eligible expenses.</a:t>
            </a:r>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9/12/24</a:t>
            </a:fld>
            <a:endParaRPr lang="en-US" altLang="en-US"/>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22</a:t>
            </a:fld>
            <a:endParaRPr lang="en-US" altLang="en-US"/>
          </a:p>
        </p:txBody>
      </p:sp>
    </p:spTree>
    <p:extLst>
      <p:ext uri="{BB962C8B-B14F-4D97-AF65-F5344CB8AC3E}">
        <p14:creationId xmlns:p14="http://schemas.microsoft.com/office/powerpoint/2010/main" val="292674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If possible, think of your HSA as one of your retirement accounts that you can use before retirement if needed.</a:t>
            </a:r>
          </a:p>
          <a:p>
            <a:pPr>
              <a:lnSpc>
                <a:spcPct val="150000"/>
              </a:lnSpc>
            </a:pPr>
            <a:r>
              <a:rPr lang="en-US" sz="2800" b="1" dirty="0">
                <a:solidFill>
                  <a:srgbClr val="009BC7"/>
                </a:solidFill>
              </a:rPr>
              <a:t>WHY?</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23</a:t>
            </a:fld>
            <a:endParaRPr lang="en-US" dirty="0"/>
          </a:p>
        </p:txBody>
      </p:sp>
    </p:spTree>
    <p:extLst>
      <p:ext uri="{BB962C8B-B14F-4D97-AF65-F5344CB8AC3E}">
        <p14:creationId xmlns:p14="http://schemas.microsoft.com/office/powerpoint/2010/main" val="201194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E208EA8-C59F-412C-BED1-CE7941E943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D2D3871-8583-4833-A93A-DE7222C18D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MyChoice Accounts, powered by Businessolver, will be the administrator of the Health Care FSA and Dependent Care Account Plan. </a:t>
            </a:r>
          </a:p>
          <a:p>
            <a:pPr eaLnBrk="1" hangingPunct="1"/>
            <a:endParaRPr lang="en-US" altLang="en-US" dirty="0"/>
          </a:p>
          <a:p>
            <a:pPr eaLnBrk="1" hangingPunct="1"/>
            <a:r>
              <a:rPr lang="en-US" altLang="en-US" dirty="0"/>
              <a:t>With MyChoice Accounts, it is easy to use your account. All participants will have access to an online portal, mobile app as well a payment card if you enroll in the {{account types}}.  The card will give you quick and easy access to your account funds. This is the logo for MyChoice Accounts that you will see on communications and this is what your debit card will look like. </a:t>
            </a:r>
          </a:p>
        </p:txBody>
      </p:sp>
      <p:sp>
        <p:nvSpPr>
          <p:cNvPr id="19460" name="Date Placeholder 3">
            <a:extLst>
              <a:ext uri="{FF2B5EF4-FFF2-40B4-BE49-F238E27FC236}">
                <a16:creationId xmlns:a16="http://schemas.microsoft.com/office/drawing/2014/main" id="{E2B1CE67-9F48-4DB8-B990-DF58856882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B89670-09FD-4914-9BAB-03A58E500102}" type="datetime1">
              <a:rPr lang="en-US" altLang="en-US" smtClean="0"/>
              <a:pPr/>
              <a:t>9/12/24</a:t>
            </a:fld>
            <a:endParaRPr lang="en-US" altLang="en-US"/>
          </a:p>
        </p:txBody>
      </p:sp>
      <p:sp>
        <p:nvSpPr>
          <p:cNvPr id="19461" name="Slide Number Placeholder 4">
            <a:extLst>
              <a:ext uri="{FF2B5EF4-FFF2-40B4-BE49-F238E27FC236}">
                <a16:creationId xmlns:a16="http://schemas.microsoft.com/office/drawing/2014/main" id="{347A6D02-336C-4EA8-8617-9DFF391CD6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A3C1EE-6C04-4040-A089-3D8F07E65EFE}" type="slidenum">
              <a:rPr lang="en-US" altLang="en-US" smtClean="0"/>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be 25 years away from retirement and feeling the pinch of inflation right now. Why consider your HSA as a long term savings? One thing we know is that health care expenses continue to increase year over year. Having some tax-free savings to help cover these costs is just as smart as putting money away in a 401(k). </a:t>
            </a:r>
          </a:p>
          <a:p>
            <a:endParaRPr lang="en-US" dirty="0"/>
          </a:p>
          <a:p>
            <a:r>
              <a:rPr lang="en-US" dirty="0"/>
              <a:t>People don’t tend to get healthier as they age. They will tend to need more care, and Medicare doesn’t cover everything. You can use your HSA to cover that gap between Medicare and additional Medicare options, and other health care expenses in retirement.</a:t>
            </a:r>
          </a:p>
        </p:txBody>
      </p:sp>
      <p:sp>
        <p:nvSpPr>
          <p:cNvPr id="4" name="Slide Number Placeholder 3"/>
          <p:cNvSpPr>
            <a:spLocks noGrp="1"/>
          </p:cNvSpPr>
          <p:nvPr>
            <p:ph type="sldNum" sz="quarter" idx="5"/>
          </p:nvPr>
        </p:nvSpPr>
        <p:spPr/>
        <p:txBody>
          <a:bodyPr/>
          <a:lstStyle/>
          <a:p>
            <a:fld id="{88AB6E7C-7AF1-9747-BB5E-2526C8C8427C}" type="slidenum">
              <a:rPr lang="en-US" smtClean="0"/>
              <a:pPr/>
              <a:t>24</a:t>
            </a:fld>
            <a:endParaRPr lang="en-US" dirty="0"/>
          </a:p>
        </p:txBody>
      </p:sp>
    </p:spTree>
    <p:extLst>
      <p:ext uri="{BB962C8B-B14F-4D97-AF65-F5344CB8AC3E}">
        <p14:creationId xmlns:p14="http://schemas.microsoft.com/office/powerpoint/2010/main" val="48872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a savings account, so it will grow with a very modest percentage of interest over time. We have our sample member here who contributes $5,000 a year for her family HSA. She could contribute up to $8,550 a year in 2025, and those contribution upper limits will continue to grow, but let’s say she feels comfortable at just under $200 per paycheck.</a:t>
            </a:r>
          </a:p>
          <a:p>
            <a:r>
              <a:rPr lang="en-US" dirty="0"/>
              <a:t>We see that if she saves and contributes consistently, spending only about $1,000 per year on average, she still has about $167,000 upon retirement.</a:t>
            </a:r>
          </a:p>
          <a:p>
            <a:endParaRPr lang="en-US" dirty="0"/>
          </a:p>
          <a:p>
            <a:endParaRPr lang="en-US" dirty="0"/>
          </a:p>
          <a:p>
            <a:r>
              <a:rPr lang="en-US" b="1" dirty="0"/>
              <a:t>To reconfigure this chart based on an employer’s contribution, go to: </a:t>
            </a:r>
          </a:p>
          <a:p>
            <a:r>
              <a:rPr lang="en-US" dirty="0"/>
              <a:t>https://</a:t>
            </a:r>
            <a:r>
              <a:rPr lang="en-US" dirty="0" err="1"/>
              <a:t>hsastore.com</a:t>
            </a:r>
            <a:r>
              <a:rPr lang="en-US" dirty="0"/>
              <a:t>/</a:t>
            </a:r>
            <a:r>
              <a:rPr lang="en-US" dirty="0" err="1"/>
              <a:t>hsa-tax-savings-calculator?a_aid</a:t>
            </a:r>
            <a:r>
              <a:rPr lang="en-US" dirty="0"/>
              <a:t>=5bf468aa5c776&amp;utm_source=</a:t>
            </a:r>
            <a:r>
              <a:rPr lang="en-US" dirty="0" err="1"/>
              <a:t>Businessolver&amp;utm_medium</a:t>
            </a:r>
            <a:r>
              <a:rPr lang="en-US" dirty="0"/>
              <a:t>=</a:t>
            </a:r>
            <a:r>
              <a:rPr lang="en-US" dirty="0" err="1"/>
              <a:t>TPA+Public+Link+Cal&amp;utm_campaign</a:t>
            </a:r>
            <a:r>
              <a:rPr lang="en-US" dirty="0"/>
              <a:t>=</a:t>
            </a:r>
            <a:r>
              <a:rPr lang="en-US" dirty="0" err="1"/>
              <a:t>TPA+Partner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25</a:t>
            </a:fld>
            <a:endParaRPr lang="en-US" dirty="0"/>
          </a:p>
        </p:txBody>
      </p:sp>
    </p:spTree>
    <p:extLst>
      <p:ext uri="{BB962C8B-B14F-4D97-AF65-F5344CB8AC3E}">
        <p14:creationId xmlns:p14="http://schemas.microsoft.com/office/powerpoint/2010/main" val="3862977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you really start to see people drop out, so hang with me. Your HSA also comes with a special feature that FSAs definitely don’t have. Investments…</a:t>
            </a:r>
          </a:p>
        </p:txBody>
      </p:sp>
      <p:sp>
        <p:nvSpPr>
          <p:cNvPr id="4" name="Slide Number Placeholder 3"/>
          <p:cNvSpPr>
            <a:spLocks noGrp="1"/>
          </p:cNvSpPr>
          <p:nvPr>
            <p:ph type="sldNum" sz="quarter" idx="5"/>
          </p:nvPr>
        </p:nvSpPr>
        <p:spPr/>
        <p:txBody>
          <a:bodyPr/>
          <a:lstStyle/>
          <a:p>
            <a:fld id="{88AB6E7C-7AF1-9747-BB5E-2526C8C8427C}" type="slidenum">
              <a:rPr lang="en-US" smtClean="0"/>
              <a:pPr/>
              <a:t>26</a:t>
            </a:fld>
            <a:endParaRPr lang="en-US" dirty="0"/>
          </a:p>
        </p:txBody>
      </p:sp>
    </p:spTree>
    <p:extLst>
      <p:ext uri="{BB962C8B-B14F-4D97-AF65-F5344CB8AC3E}">
        <p14:creationId xmlns:p14="http://schemas.microsoft.com/office/powerpoint/2010/main" val="1085848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36B9C782-0930-44A6-B2DE-064B32FED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21F7C6-0B5E-44DC-8793-28CBA53FA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Looking at the exact same set-up here, Ming is still contributing about $5,000 a year for her family HSA. With a modest 6% growth, and that same contribution rate of just under $200 per pay period…Ming can have more than $567,000 available when she turns 65. Let’s look at that difference more closely…</a:t>
            </a:r>
          </a:p>
          <a:p>
            <a:pPr eaLnBrk="1" hangingPunct="1"/>
            <a:endParaRPr lang="en-US" altLang="en-US" dirty="0"/>
          </a:p>
          <a:p>
            <a:pPr eaLnBrk="1" hangingPunct="1"/>
            <a:endParaRPr lang="en-US" altLang="en-US" dirty="0"/>
          </a:p>
          <a:p>
            <a:pPr eaLnBrk="1" hangingPunct="1"/>
            <a:endParaRPr lang="en-US" altLang="en-US" dirty="0"/>
          </a:p>
          <a:p>
            <a:r>
              <a:rPr lang="en-US" b="1" dirty="0"/>
              <a:t>To reconfigure this chart based on an employer’s contribution, go to: </a:t>
            </a:r>
          </a:p>
          <a:p>
            <a:r>
              <a:rPr lang="en-US" dirty="0"/>
              <a:t>https://</a:t>
            </a:r>
            <a:r>
              <a:rPr lang="en-US" dirty="0" err="1"/>
              <a:t>hsastore.com</a:t>
            </a:r>
            <a:r>
              <a:rPr lang="en-US" dirty="0"/>
              <a:t>/</a:t>
            </a:r>
            <a:r>
              <a:rPr lang="en-US" dirty="0" err="1"/>
              <a:t>hsa-tax-savings-calculator?a_aid</a:t>
            </a:r>
            <a:r>
              <a:rPr lang="en-US" dirty="0"/>
              <a:t>=5bf468aa5c776&amp;utm_source=</a:t>
            </a:r>
            <a:r>
              <a:rPr lang="en-US" dirty="0" err="1"/>
              <a:t>Businessolver&amp;utm_medium</a:t>
            </a:r>
            <a:r>
              <a:rPr lang="en-US" dirty="0"/>
              <a:t>=</a:t>
            </a:r>
            <a:r>
              <a:rPr lang="en-US" dirty="0" err="1"/>
              <a:t>TPA+Public+Link+Cal&amp;utm_campaign</a:t>
            </a:r>
            <a:r>
              <a:rPr lang="en-US" dirty="0"/>
              <a:t>=</a:t>
            </a:r>
            <a:r>
              <a:rPr lang="en-US" dirty="0" err="1"/>
              <a:t>TPA+Partner</a:t>
            </a:r>
            <a:endParaRPr lang="en-US" dirty="0"/>
          </a:p>
          <a:p>
            <a:pPr eaLnBrk="1" hangingPunct="1"/>
            <a:endParaRPr lang="en-US" altLang="en-US" dirty="0"/>
          </a:p>
        </p:txBody>
      </p:sp>
      <p:sp>
        <p:nvSpPr>
          <p:cNvPr id="29700" name="Date Placeholder 3">
            <a:extLst>
              <a:ext uri="{FF2B5EF4-FFF2-40B4-BE49-F238E27FC236}">
                <a16:creationId xmlns:a16="http://schemas.microsoft.com/office/drawing/2014/main" id="{3F248DD4-596C-45F8-BD5C-F068158A387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ECD86-25EE-4B94-97C4-B7978DC5F45D}" type="datetime1">
              <a:rPr lang="en-US" altLang="en-US" smtClean="0"/>
              <a:pPr/>
              <a:t>9/12/24</a:t>
            </a:fld>
            <a:endParaRPr lang="en-US" altLang="en-US"/>
          </a:p>
        </p:txBody>
      </p:sp>
      <p:sp>
        <p:nvSpPr>
          <p:cNvPr id="29701" name="Slide Number Placeholder 4">
            <a:extLst>
              <a:ext uri="{FF2B5EF4-FFF2-40B4-BE49-F238E27FC236}">
                <a16:creationId xmlns:a16="http://schemas.microsoft.com/office/drawing/2014/main" id="{C907C70D-45B4-435D-9A94-8B95005432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793F2B-9774-41BD-96FD-D97E4F946BB2}" type="slidenum">
              <a:rPr lang="en-US" altLang="en-US" smtClean="0"/>
              <a:pPr/>
              <a:t>27</a:t>
            </a:fld>
            <a:endParaRPr lang="en-US" altLang="en-US"/>
          </a:p>
        </p:txBody>
      </p:sp>
    </p:spTree>
    <p:extLst>
      <p:ext uri="{BB962C8B-B14F-4D97-AF65-F5344CB8AC3E}">
        <p14:creationId xmlns:p14="http://schemas.microsoft.com/office/powerpoint/2010/main" val="2464375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looking at the savings-only method, there’s nothing wrong with setting aside more than $160,000 for health care costs. That’s still a great savings.</a:t>
            </a:r>
          </a:p>
          <a:p>
            <a:r>
              <a:rPr lang="en-US" dirty="0"/>
              <a:t>But when you compare it to the investing balance that Ming COULD attain, it’s a huge difference.</a:t>
            </a:r>
            <a:br>
              <a:rPr lang="en-US" dirty="0"/>
            </a:br>
            <a:endParaRPr lang="en-US" dirty="0"/>
          </a:p>
          <a:p>
            <a:r>
              <a:rPr lang="en-US" dirty="0"/>
              <a:t>Of course, we have to disclaimer a bit, saying that we obviously don’t control the stock market, and some stocks are going to grow more than others.</a:t>
            </a:r>
          </a:p>
          <a:p>
            <a:r>
              <a:rPr lang="en-US" dirty="0"/>
              <a:t>However, the investment options we provide is a very curated and narrow list that’s been selected for relatively good returns. You can review all the specifications for each investment option and look at the rate of return over 5 and 10 year when you’re selecting your investments.</a:t>
            </a:r>
          </a:p>
        </p:txBody>
      </p:sp>
      <p:sp>
        <p:nvSpPr>
          <p:cNvPr id="4" name="Slide Number Placeholder 3"/>
          <p:cNvSpPr>
            <a:spLocks noGrp="1"/>
          </p:cNvSpPr>
          <p:nvPr>
            <p:ph type="sldNum" sz="quarter" idx="5"/>
          </p:nvPr>
        </p:nvSpPr>
        <p:spPr/>
        <p:txBody>
          <a:bodyPr/>
          <a:lstStyle/>
          <a:p>
            <a:fld id="{88AB6E7C-7AF1-9747-BB5E-2526C8C8427C}" type="slidenum">
              <a:rPr lang="en-US" smtClean="0"/>
              <a:pPr/>
              <a:t>28</a:t>
            </a:fld>
            <a:endParaRPr lang="en-US" dirty="0"/>
          </a:p>
        </p:txBody>
      </p:sp>
    </p:spTree>
    <p:extLst>
      <p:ext uri="{BB962C8B-B14F-4D97-AF65-F5344CB8AC3E}">
        <p14:creationId xmlns:p14="http://schemas.microsoft.com/office/powerpoint/2010/main" val="364254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are intimidated by investing. You do not need a finance degree or special skills to invest your funds. Once you have at least $1,000 in your account, you can begin investing. Then, we’d recommend keeping about $1,000 free for unexpected expenses. So, keep about $1,000 uninvested and ready to use if you need to make an ER payment or buy a prescription. There is a button on your MyChoice Accounts HSA that will take you into the investing options. MyChoice Accounts cannot provide you with financial advice, but if you get stuck in this process, we can help you navigate the screens.</a:t>
            </a:r>
          </a:p>
        </p:txBody>
      </p:sp>
      <p:sp>
        <p:nvSpPr>
          <p:cNvPr id="4" name="Slide Number Placeholder 3"/>
          <p:cNvSpPr>
            <a:spLocks noGrp="1"/>
          </p:cNvSpPr>
          <p:nvPr>
            <p:ph type="sldNum" sz="quarter" idx="5"/>
          </p:nvPr>
        </p:nvSpPr>
        <p:spPr/>
        <p:txBody>
          <a:bodyPr/>
          <a:lstStyle/>
          <a:p>
            <a:fld id="{88AB6E7C-7AF1-9747-BB5E-2526C8C8427C}" type="slidenum">
              <a:rPr lang="en-US" smtClean="0"/>
              <a:pPr/>
              <a:t>29</a:t>
            </a:fld>
            <a:endParaRPr lang="en-US" dirty="0"/>
          </a:p>
        </p:txBody>
      </p:sp>
    </p:spTree>
    <p:extLst>
      <p:ext uri="{BB962C8B-B14F-4D97-AF65-F5344CB8AC3E}">
        <p14:creationId xmlns:p14="http://schemas.microsoft.com/office/powerpoint/2010/main" val="17177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finally, you can spend that HSA. Sometimes you need to cover medical costs – unexpected expenses or large out-of-pocket costs like braces or physical therapy. Or if your budget gets tight, the HSA is there to help you cover costs.</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30</a:t>
            </a:fld>
            <a:endParaRPr lang="en-US" dirty="0"/>
          </a:p>
        </p:txBody>
      </p:sp>
    </p:spTree>
    <p:extLst>
      <p:ext uri="{BB962C8B-B14F-4D97-AF65-F5344CB8AC3E}">
        <p14:creationId xmlns:p14="http://schemas.microsoft.com/office/powerpoint/2010/main" val="414874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HSAs cover medical, dental, vision, prescriptions as well as items you buy over the counter such as pain medicine like Advil or Tylenol in the picture, sun screen and even allergy medicine. Again, Think about things like upcoming surgeries…or even if your child needs braces or other orthodontic work. </a:t>
            </a:r>
          </a:p>
          <a:p>
            <a:endParaRPr lang="en-US" dirty="0"/>
          </a:p>
          <a:p>
            <a:r>
              <a:rPr lang="en-US" dirty="0"/>
              <a:t>All of these items are covered with your HSA. So, you will be setting aside your money and saving that 20-30% in taxes every time you need to pay for something like this.</a:t>
            </a:r>
          </a:p>
        </p:txBody>
      </p:sp>
      <p:sp>
        <p:nvSpPr>
          <p:cNvPr id="4" name="Date Placeholder 3"/>
          <p:cNvSpPr>
            <a:spLocks noGrp="1"/>
          </p:cNvSpPr>
          <p:nvPr>
            <p:ph type="dt" idx="1"/>
          </p:nvPr>
        </p:nvSpPr>
        <p:spPr/>
        <p:txBody>
          <a:bodyPr/>
          <a:lstStyle/>
          <a:p>
            <a:pPr>
              <a:defRPr/>
            </a:pPr>
            <a:fld id="{707910B1-8FCF-4942-BA81-55D8BD94A384}" type="datetime1">
              <a:rPr lang="en-US" smtClean="0"/>
              <a:pPr>
                <a:defRPr/>
              </a:pPr>
              <a:t>9/12/24</a:t>
            </a:fld>
            <a:endParaRPr lang="en-US"/>
          </a:p>
        </p:txBody>
      </p:sp>
      <p:sp>
        <p:nvSpPr>
          <p:cNvPr id="5" name="Slide Number Placeholder 4"/>
          <p:cNvSpPr>
            <a:spLocks noGrp="1"/>
          </p:cNvSpPr>
          <p:nvPr>
            <p:ph type="sldNum" sz="quarter" idx="5"/>
          </p:nvPr>
        </p:nvSpPr>
        <p:spPr/>
        <p:txBody>
          <a:bodyPr/>
          <a:lstStyle/>
          <a:p>
            <a:pPr>
              <a:defRPr/>
            </a:pPr>
            <a:fld id="{28C3C9A5-5FB6-4F03-B565-CAE2252A000F}" type="slidenum">
              <a:rPr lang="en-US" altLang="en-US" smtClean="0"/>
              <a:pPr>
                <a:defRPr/>
              </a:pPr>
              <a:t>31</a:t>
            </a:fld>
            <a:endParaRPr lang="en-US" altLang="en-US"/>
          </a:p>
        </p:txBody>
      </p:sp>
    </p:spTree>
    <p:extLst>
      <p:ext uri="{BB962C8B-B14F-4D97-AF65-F5344CB8AC3E}">
        <p14:creationId xmlns:p14="http://schemas.microsoft.com/office/powerpoint/2010/main" val="145863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311140A-D444-405C-B7C3-3180CA982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654B998-8734-4F71-90C2-08C0175F3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So as you have heard and seen so far, There are hundreds of uses for your HSA funds, including medical, dental, vision, and prescription expenses for you, your spouse or your dependents. Here is a sample list of qualified expenses, as deemed by the IRS.</a:t>
            </a:r>
            <a:br>
              <a:rPr lang="en-US" altLang="en-US" dirty="0"/>
            </a:br>
            <a:endParaRPr lang="en-US" altLang="en-US" dirty="0"/>
          </a:p>
          <a:p>
            <a:pPr eaLnBrk="1" hangingPunct="1"/>
            <a:r>
              <a:rPr lang="en-US" altLang="en-US" dirty="0">
                <a:latin typeface="Arial" panose="020B0604020202020204" pitchFamily="34" charset="0"/>
              </a:rPr>
              <a:t>It’s also important to know what expenses are not qualified as well. Examples of some non eligible expenses would be cosmetic procedures, gym memberships, and teeth whiting. More details on eligible and non eligible items are available at your benefits portal.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 is your responsibility to know what’s eligible and what’s not, as your HSA does not require receipts. You are essentially attesting that you are using it as intended when you make a transaction. It is advised to keep receipts in case you are audited by the IRS.</a:t>
            </a:r>
          </a:p>
          <a:p>
            <a:pPr eaLnBrk="1" hangingPunct="1"/>
            <a:endParaRPr lang="en-US" altLang="en-US" dirty="0"/>
          </a:p>
        </p:txBody>
      </p:sp>
      <p:sp>
        <p:nvSpPr>
          <p:cNvPr id="31748" name="Date Placeholder 3">
            <a:extLst>
              <a:ext uri="{FF2B5EF4-FFF2-40B4-BE49-F238E27FC236}">
                <a16:creationId xmlns:a16="http://schemas.microsoft.com/office/drawing/2014/main" id="{8FD31DB6-64A5-4FA6-97DE-58BC178317A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A96564-50B4-4EE4-9EFB-2290BDBDCBD9}" type="datetime1">
              <a:rPr lang="en-US" altLang="en-US" smtClean="0"/>
              <a:pPr/>
              <a:t>9/12/24</a:t>
            </a:fld>
            <a:endParaRPr lang="en-US" altLang="en-US"/>
          </a:p>
        </p:txBody>
      </p:sp>
      <p:sp>
        <p:nvSpPr>
          <p:cNvPr id="31749" name="Slide Number Placeholder 4">
            <a:extLst>
              <a:ext uri="{FF2B5EF4-FFF2-40B4-BE49-F238E27FC236}">
                <a16:creationId xmlns:a16="http://schemas.microsoft.com/office/drawing/2014/main" id="{5BD27DFE-0A29-45E6-B1D5-676A1FF8B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19483A-5EE3-4D14-B84C-C8883E8B0147}" type="slidenum">
              <a:rPr lang="en-US" altLang="en-US" smtClean="0"/>
              <a:pPr/>
              <a:t>32</a:t>
            </a:fld>
            <a:endParaRPr lang="en-US" altLang="en-US"/>
          </a:p>
        </p:txBody>
      </p:sp>
    </p:spTree>
    <p:extLst>
      <p:ext uri="{BB962C8B-B14F-4D97-AF65-F5344CB8AC3E}">
        <p14:creationId xmlns:p14="http://schemas.microsoft.com/office/powerpoint/2010/main" val="758412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Use your MyChoice Accounts debit card on eligible expenses.</a:t>
            </a:r>
          </a:p>
          <a:p>
            <a:pPr marL="285750" indent="-285750">
              <a:buFont typeface="Arial" panose="020B0604020202020204" pitchFamily="34" charset="0"/>
              <a:buChar char="•"/>
            </a:pPr>
            <a:r>
              <a:rPr lang="en-US" sz="1200" dirty="0"/>
              <a:t>Many stores have medicine, supplies, and other eligible items marked on the price tag.</a:t>
            </a:r>
          </a:p>
          <a:p>
            <a:pPr marL="285750" indent="-285750">
              <a:buFont typeface="Arial" panose="020B0604020202020204" pitchFamily="34" charset="0"/>
              <a:buChar char="•"/>
            </a:pPr>
            <a:r>
              <a:rPr lang="en-US" sz="1200" dirty="0"/>
              <a:t>YOU are responsible for purchasing eligible items. The IRS does not require MyChoice Accounts to verify your HSA spending.</a:t>
            </a:r>
          </a:p>
          <a:p>
            <a:pPr marL="285750" indent="-285750">
              <a:buFont typeface="Arial" panose="020B0604020202020204" pitchFamily="34" charset="0"/>
              <a:buChar char="•"/>
            </a:pPr>
            <a:r>
              <a:rPr lang="en-US" sz="1200" dirty="0"/>
              <a:t>File or take a photo of your receipt for your own safekeeping.</a:t>
            </a:r>
          </a:p>
          <a:p>
            <a:pPr marL="285750" indent="-285750">
              <a:buFont typeface="Arial" panose="020B0604020202020204" pitchFamily="34" charset="0"/>
              <a:buChar char="•"/>
            </a:pPr>
            <a:r>
              <a:rPr lang="en-US" sz="1200" dirty="0"/>
              <a:t>No need to submit receipts or documentation for an HSA. </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33</a:t>
            </a:fld>
            <a:endParaRPr lang="en-US" dirty="0"/>
          </a:p>
        </p:txBody>
      </p:sp>
    </p:spTree>
    <p:extLst>
      <p:ext uri="{BB962C8B-B14F-4D97-AF65-F5344CB8AC3E}">
        <p14:creationId xmlns:p14="http://schemas.microsoft.com/office/powerpoint/2010/main" val="203867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prepare for enrolling in an FSA account or HSA account it is a good idea to estimate how much you might spend every year on your medical, dental, vision, prescriptions as well as items you buy over the counter such as pain medicine like Advil or Tylenol in the picture, sun screen and even allergy medicine. Again, think about things like upcoming surgeries…or even if your child needs braces or other orthodontic work. </a:t>
            </a:r>
          </a:p>
          <a:p>
            <a:endParaRPr lang="en-US" dirty="0"/>
          </a:p>
          <a:p>
            <a:r>
              <a:rPr lang="en-US" dirty="0"/>
              <a:t>All of these items are covered with the Health Care FSA and the Health Savings Account, or HSA. So, you will be setting aside your money and saving that 20-30% in taxes every time you need to pay for something like this.</a:t>
            </a:r>
          </a:p>
          <a:p>
            <a:endParaRPr lang="en-US" dirty="0"/>
          </a:p>
          <a:p>
            <a:r>
              <a:rPr lang="en-US" dirty="0"/>
              <a:t>Did you know that the average American family spends about $1,600 in eligible healthcare expenses every year? You may as well do that tax-free with an FSA or HSA.</a:t>
            </a:r>
          </a:p>
        </p:txBody>
      </p:sp>
      <p:sp>
        <p:nvSpPr>
          <p:cNvPr id="4" name="Date Placeholder 3"/>
          <p:cNvSpPr>
            <a:spLocks noGrp="1"/>
          </p:cNvSpPr>
          <p:nvPr>
            <p:ph type="dt" idx="1"/>
          </p:nvPr>
        </p:nvSpPr>
        <p:spPr/>
        <p:txBody>
          <a:bodyPr/>
          <a:lstStyle/>
          <a:p>
            <a:pPr>
              <a:defRPr/>
            </a:pPr>
            <a:fld id="{707910B1-8FCF-4942-BA81-55D8BD94A384}" type="datetime1">
              <a:rPr lang="en-US" smtClean="0"/>
              <a:pPr>
                <a:defRPr/>
              </a:pPr>
              <a:t>9/12/24</a:t>
            </a:fld>
            <a:endParaRPr lang="en-US"/>
          </a:p>
        </p:txBody>
      </p:sp>
      <p:sp>
        <p:nvSpPr>
          <p:cNvPr id="5" name="Slide Number Placeholder 4"/>
          <p:cNvSpPr>
            <a:spLocks noGrp="1"/>
          </p:cNvSpPr>
          <p:nvPr>
            <p:ph type="sldNum" sz="quarter" idx="5"/>
          </p:nvPr>
        </p:nvSpPr>
        <p:spPr/>
        <p:txBody>
          <a:bodyPr/>
          <a:lstStyle/>
          <a:p>
            <a:pPr>
              <a:defRPr/>
            </a:pPr>
            <a:fld id="{28C3C9A5-5FB6-4F03-B565-CAE2252A000F}" type="slidenum">
              <a:rPr lang="en-US" altLang="en-US" smtClean="0"/>
              <a:pPr>
                <a:defRPr/>
              </a:pPr>
              <a:t>5</a:t>
            </a:fld>
            <a:endParaRPr lang="en-US" altLang="en-US"/>
          </a:p>
        </p:txBody>
      </p:sp>
    </p:spTree>
    <p:extLst>
      <p:ext uri="{BB962C8B-B14F-4D97-AF65-F5344CB8AC3E}">
        <p14:creationId xmlns:p14="http://schemas.microsoft.com/office/powerpoint/2010/main" val="95849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don’t have your card handy when you need to pay at the provider’s office or store, </a:t>
            </a:r>
            <a:r>
              <a:rPr lang="en-US" sz="1200" dirty="0"/>
              <a:t>you can transfer your HSA funds to your personal bank account when you spend them on eligible items and 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34</a:t>
            </a:fld>
            <a:endParaRPr lang="en-US" dirty="0"/>
          </a:p>
        </p:txBody>
      </p:sp>
    </p:spTree>
    <p:extLst>
      <p:ext uri="{BB962C8B-B14F-4D97-AF65-F5344CB8AC3E}">
        <p14:creationId xmlns:p14="http://schemas.microsoft.com/office/powerpoint/2010/main" val="2716669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If you enrolled in a Limited Purpose FSA, you can SPEND that and keep your HSA balance intact. You may only elect this account during annual enrollment each year.</a:t>
            </a:r>
          </a:p>
          <a:p>
            <a:pPr>
              <a:lnSpc>
                <a:spcPct val="150000"/>
              </a:lnSpc>
            </a:pPr>
            <a:r>
              <a:rPr lang="en-US" sz="1200" dirty="0"/>
              <a:t>If you have dental or vision expenses, this is a great way to set aside tax-free money. Just like a standard FSA, you’ll want to deplete the funds on an annual basis. If you have signed up for this, use your same debit card. The card is programmed to pull any dental or vision expenses from the limited purpose FSA first. And remember, you have access to your FULL FSA at the beginning of each year, so you can go ahead and purchase your contacts, glasses, or make orthodontist payments as early as January.</a:t>
            </a: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35</a:t>
            </a:fld>
            <a:endParaRPr lang="en-US" dirty="0"/>
          </a:p>
        </p:txBody>
      </p:sp>
    </p:spTree>
    <p:extLst>
      <p:ext uri="{BB962C8B-B14F-4D97-AF65-F5344CB8AC3E}">
        <p14:creationId xmlns:p14="http://schemas.microsoft.com/office/powerpoint/2010/main" val="938592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4C5DAB7-09EF-4AFE-ABE2-DF28DB940C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4792D8F-F03A-443F-AFBF-AB5819180F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1252F49B-EC19-4449-9CF5-B730923076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964D5F-47F0-4603-95C9-166D9959B345}" type="slidenum">
              <a:rPr lang="en-US" altLang="en-US" smtClean="0"/>
              <a:pPr/>
              <a:t>36</a:t>
            </a:fld>
            <a:endParaRPr lang="en-US" altLang="en-US"/>
          </a:p>
        </p:txBody>
      </p:sp>
      <p:sp>
        <p:nvSpPr>
          <p:cNvPr id="33797" name="Date Placeholder 1">
            <a:extLst>
              <a:ext uri="{FF2B5EF4-FFF2-40B4-BE49-F238E27FC236}">
                <a16:creationId xmlns:a16="http://schemas.microsoft.com/office/drawing/2014/main" id="{3FF2FF02-1E8B-4470-AE40-79EEAC4E036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4EAE39-736F-4DFE-A9F7-3B7E8CAD0DA3}" type="datetime1">
              <a:rPr lang="en-US" altLang="en-US" smtClean="0"/>
              <a:pPr/>
              <a:t>9/12/24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graphic to play video)</a:t>
            </a:r>
          </a:p>
          <a:p>
            <a:endParaRPr lang="en-US" dirty="0"/>
          </a:p>
          <a:p>
            <a:r>
              <a:rPr lang="en-US" dirty="0"/>
              <a:t>Link if video does not play as expected: https://</a:t>
            </a:r>
            <a:r>
              <a:rPr lang="en-US" dirty="0" err="1"/>
              <a:t>vimeo.com</a:t>
            </a:r>
            <a:r>
              <a:rPr lang="en-US" dirty="0"/>
              <a:t>/463053043/21307266ce</a:t>
            </a:r>
          </a:p>
        </p:txBody>
      </p:sp>
      <p:sp>
        <p:nvSpPr>
          <p:cNvPr id="4" name="Slide Number Placeholder 3"/>
          <p:cNvSpPr>
            <a:spLocks noGrp="1"/>
          </p:cNvSpPr>
          <p:nvPr>
            <p:ph type="sldNum" sz="quarter" idx="5"/>
          </p:nvPr>
        </p:nvSpPr>
        <p:spPr/>
        <p:txBody>
          <a:bodyPr/>
          <a:lstStyle/>
          <a:p>
            <a:fld id="{88AB6E7C-7AF1-9747-BB5E-2526C8C8427C}" type="slidenum">
              <a:rPr lang="en-US" smtClean="0"/>
              <a:pPr/>
              <a:t>37</a:t>
            </a:fld>
            <a:endParaRPr lang="en-US" dirty="0"/>
          </a:p>
        </p:txBody>
      </p:sp>
    </p:spTree>
    <p:extLst>
      <p:ext uri="{BB962C8B-B14F-4D97-AF65-F5344CB8AC3E}">
        <p14:creationId xmlns:p14="http://schemas.microsoft.com/office/powerpoint/2010/main" val="353200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30681B6-A6DA-47E7-A6AB-6BBE268DCA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3A8398C-1D01-434C-B79E-15654B5862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Another type of account you may also choose is a Dependent Care Account Plan or “DCFSA,” This account covers dependent and elder care expenses – like daycare or elder nursing care while you work. You may elect up to $5,000 per year if you have these expenses. Just like the health care FSA, these contributions are all tax-free, which ultimately saves you 20-30% on your final cost of childcare.</a:t>
            </a:r>
          </a:p>
          <a:p>
            <a:pPr eaLnBrk="1" hangingPunct="1">
              <a:spcBef>
                <a:spcPct val="0"/>
              </a:spcBef>
            </a:pPr>
            <a:endParaRPr lang="en-US" altLang="en-US" dirty="0"/>
          </a:p>
          <a:p>
            <a:pPr eaLnBrk="1" hangingPunct="1">
              <a:spcBef>
                <a:spcPct val="0"/>
              </a:spcBef>
            </a:pPr>
            <a:r>
              <a:rPr lang="en-US" altLang="en-US" dirty="0"/>
              <a:t>Unfortunately, DCFSA funds do not roll over. Per IRS regulations, the rollover feature is limited to Health FSAs; Dependent Care FSA funds may not be rolled over and will expire on December 31 each year. Again, You may elect up to $5,000 per year.</a:t>
            </a:r>
          </a:p>
        </p:txBody>
      </p:sp>
      <p:sp>
        <p:nvSpPr>
          <p:cNvPr id="35844" name="Date Placeholder 3">
            <a:extLst>
              <a:ext uri="{FF2B5EF4-FFF2-40B4-BE49-F238E27FC236}">
                <a16:creationId xmlns:a16="http://schemas.microsoft.com/office/drawing/2014/main" id="{36D99027-4654-4D8F-9517-C2DF41A58B7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5DB644-13B6-45A5-9003-906694A10651}" type="datetime1">
              <a:rPr lang="en-US" altLang="en-US" smtClean="0"/>
              <a:pPr/>
              <a:t>9/12/24</a:t>
            </a:fld>
            <a:endParaRPr lang="en-US" altLang="en-US"/>
          </a:p>
        </p:txBody>
      </p:sp>
      <p:sp>
        <p:nvSpPr>
          <p:cNvPr id="35845" name="Slide Number Placeholder 4">
            <a:extLst>
              <a:ext uri="{FF2B5EF4-FFF2-40B4-BE49-F238E27FC236}">
                <a16:creationId xmlns:a16="http://schemas.microsoft.com/office/drawing/2014/main" id="{3FAED37C-3890-4177-8D75-F12DC2F5F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44A449-8049-46A0-A7EC-C5A05798CA73}" type="slidenum">
              <a:rPr lang="en-US" altLang="en-US" smtClean="0"/>
              <a:pPr/>
              <a:t>38</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EDB0611-56AE-4D4A-A7CE-501B5230C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E7DBAB0-A4C2-43CE-B859-6877AC25A8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There are some eligibility requirements. </a:t>
            </a:r>
          </a:p>
          <a:p>
            <a:pPr eaLnBrk="1" hangingPunct="1"/>
            <a:endParaRPr lang="en-US" altLang="en-US" dirty="0"/>
          </a:p>
          <a:p>
            <a:pPr eaLnBrk="1" hangingPunct="1"/>
            <a:r>
              <a:rPr lang="en-US" altLang="en-US" dirty="0"/>
              <a:t>The childcare or elder care costs must be for time that you or you and your spouse are working or looking for work, in full-time school, or if care is for an adult – the adult must be physically or mentally incapable of self-care.</a:t>
            </a:r>
          </a:p>
          <a:p>
            <a:pPr eaLnBrk="1" hangingPunct="1"/>
            <a:endParaRPr lang="en-US" altLang="en-US" dirty="0"/>
          </a:p>
          <a:p>
            <a:pPr eaLnBrk="1" hangingPunct="1"/>
            <a:r>
              <a:rPr lang="en-US" altLang="en-US" dirty="0"/>
              <a:t>You can’t use the DCFSA to pay someone who is your dependent on your federal tax return or to your child who is under age 19. For example, you cannot pay your oldest child to baby-sit your toddler and get reimbursed through this plan. </a:t>
            </a:r>
          </a:p>
          <a:p>
            <a:pPr eaLnBrk="1" hangingPunct="1"/>
            <a:endParaRPr lang="en-US" altLang="en-US" dirty="0"/>
          </a:p>
        </p:txBody>
      </p:sp>
      <p:sp>
        <p:nvSpPr>
          <p:cNvPr id="37892" name="Date Placeholder 3">
            <a:extLst>
              <a:ext uri="{FF2B5EF4-FFF2-40B4-BE49-F238E27FC236}">
                <a16:creationId xmlns:a16="http://schemas.microsoft.com/office/drawing/2014/main" id="{562D57D0-6611-4AF2-BD10-2E216D0F53C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4F165F-050E-4B69-88E4-AF45CAA15AF9}" type="datetime1">
              <a:rPr lang="en-US" altLang="en-US" smtClean="0"/>
              <a:pPr/>
              <a:t>9/12/24</a:t>
            </a:fld>
            <a:endParaRPr lang="en-US" altLang="en-US"/>
          </a:p>
        </p:txBody>
      </p:sp>
      <p:sp>
        <p:nvSpPr>
          <p:cNvPr id="37893" name="Slide Number Placeholder 4">
            <a:extLst>
              <a:ext uri="{FF2B5EF4-FFF2-40B4-BE49-F238E27FC236}">
                <a16:creationId xmlns:a16="http://schemas.microsoft.com/office/drawing/2014/main" id="{9D780947-BAE2-4D4A-BCFE-8460C317B5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6D6444-C24B-4E1E-9B85-5C66BCFA1F03}" type="slidenum">
              <a:rPr lang="en-US" altLang="en-US" smtClean="0"/>
              <a:pPr/>
              <a:t>39</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DEC54B5-2A38-4263-B019-561C3156CE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CB2D961-8CA4-4C3F-971A-30E69B841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Here is a list of qualified dependent care expenses. Included on this list are expenses such as Pre-school, day care, camps, as well as before and after school care.</a:t>
            </a:r>
          </a:p>
          <a:p>
            <a:pPr eaLnBrk="1" hangingPunct="1"/>
            <a:endParaRPr lang="en-US" altLang="en-US" dirty="0"/>
          </a:p>
          <a:p>
            <a:pPr eaLnBrk="1" hangingPunct="1"/>
            <a:r>
              <a:rPr lang="en-US" altLang="en-US" b="1" i="1" dirty="0"/>
              <a:t>Expenses that you CAN’T USE the DCFSA Plan for are: </a:t>
            </a:r>
            <a:r>
              <a:rPr lang="en-US" altLang="en-US" sz="2000" dirty="0"/>
              <a:t>Expenses for children 13 and older, educational expenses like private school tuition, expenses for food, clothing, sports lessons, field trips as well as overnight camp expenses</a:t>
            </a:r>
          </a:p>
          <a:p>
            <a:pPr eaLnBrk="1" hangingPunct="1"/>
            <a:endParaRPr lang="en-US" altLang="en-US" dirty="0"/>
          </a:p>
          <a:p>
            <a:pPr eaLnBrk="1" hangingPunct="1"/>
            <a:r>
              <a:rPr lang="en-US" altLang="en-US" dirty="0">
                <a:latin typeface="Arial" panose="020B0604020202020204" pitchFamily="34" charset="0"/>
              </a:rPr>
              <a:t>It is important to know what is and what is not qualified. You can see in more details at your FSA enrollment website.</a:t>
            </a:r>
          </a:p>
          <a:p>
            <a:pPr eaLnBrk="1" hangingPunct="1"/>
            <a:endParaRPr lang="en-US" altLang="en-US" dirty="0"/>
          </a:p>
          <a:p>
            <a:pPr eaLnBrk="1" hangingPunct="1"/>
            <a:endParaRPr lang="en-US" altLang="en-US" dirty="0"/>
          </a:p>
        </p:txBody>
      </p:sp>
      <p:sp>
        <p:nvSpPr>
          <p:cNvPr id="39940" name="Date Placeholder 3">
            <a:extLst>
              <a:ext uri="{FF2B5EF4-FFF2-40B4-BE49-F238E27FC236}">
                <a16:creationId xmlns:a16="http://schemas.microsoft.com/office/drawing/2014/main" id="{DC8D9CB7-97ED-432F-8807-FD3648C0FA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4A652D-9693-4492-B856-30C47562A11A}" type="datetime1">
              <a:rPr lang="en-US" altLang="en-US" smtClean="0"/>
              <a:pPr/>
              <a:t>9/12/24</a:t>
            </a:fld>
            <a:endParaRPr lang="en-US" altLang="en-US"/>
          </a:p>
        </p:txBody>
      </p:sp>
      <p:sp>
        <p:nvSpPr>
          <p:cNvPr id="39941" name="Slide Number Placeholder 4">
            <a:extLst>
              <a:ext uri="{FF2B5EF4-FFF2-40B4-BE49-F238E27FC236}">
                <a16:creationId xmlns:a16="http://schemas.microsoft.com/office/drawing/2014/main" id="{C984DC2A-14E5-4944-A52A-91C318F92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F548F-2121-4CEE-9431-9A2AB83948E6}" type="slidenum">
              <a:rPr lang="en-US" altLang="en-US" smtClean="0"/>
              <a:pPr/>
              <a:t>40</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DEC54B5-2A38-4263-B019-561C3156CE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8CB2D961-8CA4-4C3F-971A-30E69B841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a:p>
            <a:pPr eaLnBrk="1" hangingPunct="1"/>
            <a:endParaRPr lang="en-US" altLang="en-US" dirty="0"/>
          </a:p>
        </p:txBody>
      </p:sp>
      <p:sp>
        <p:nvSpPr>
          <p:cNvPr id="39940" name="Date Placeholder 3">
            <a:extLst>
              <a:ext uri="{FF2B5EF4-FFF2-40B4-BE49-F238E27FC236}">
                <a16:creationId xmlns:a16="http://schemas.microsoft.com/office/drawing/2014/main" id="{DC8D9CB7-97ED-432F-8807-FD3648C0FA2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4A652D-9693-4492-B856-30C47562A11A}" type="datetime1">
              <a:rPr lang="en-US" altLang="en-US" smtClean="0"/>
              <a:pPr/>
              <a:t>9/12/24</a:t>
            </a:fld>
            <a:endParaRPr lang="en-US" altLang="en-US"/>
          </a:p>
        </p:txBody>
      </p:sp>
      <p:sp>
        <p:nvSpPr>
          <p:cNvPr id="39941" name="Slide Number Placeholder 4">
            <a:extLst>
              <a:ext uri="{FF2B5EF4-FFF2-40B4-BE49-F238E27FC236}">
                <a16:creationId xmlns:a16="http://schemas.microsoft.com/office/drawing/2014/main" id="{C984DC2A-14E5-4944-A52A-91C318F92B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3F548F-2121-4CEE-9431-9A2AB83948E6}" type="slidenum">
              <a:rPr lang="en-US" altLang="en-US" smtClean="0"/>
              <a:pPr/>
              <a:t>41</a:t>
            </a:fld>
            <a:endParaRPr lang="en-US" altLang="en-US"/>
          </a:p>
        </p:txBody>
      </p:sp>
    </p:spTree>
    <p:extLst>
      <p:ext uri="{BB962C8B-B14F-4D97-AF65-F5344CB8AC3E}">
        <p14:creationId xmlns:p14="http://schemas.microsoft.com/office/powerpoint/2010/main" val="1159511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graphic to play video)</a:t>
            </a:r>
          </a:p>
          <a:p>
            <a:r>
              <a:rPr lang="en-US" dirty="0"/>
              <a:t>Video includes information about BOTH transit and parking options.</a:t>
            </a:r>
          </a:p>
          <a:p>
            <a:endParaRPr lang="en-US" dirty="0"/>
          </a:p>
          <a:p>
            <a:r>
              <a:rPr lang="en-US" dirty="0"/>
              <a:t>Link if the video does play as expected: </a:t>
            </a:r>
          </a:p>
          <a:p>
            <a:endParaRPr lang="en-US" dirty="0"/>
          </a:p>
          <a:p>
            <a:r>
              <a:rPr lang="en-US" sz="1200" b="0" i="0" u="sng" kern="1200" dirty="0">
                <a:solidFill>
                  <a:schemeClr val="tx1"/>
                </a:solidFill>
                <a:effectLst/>
                <a:latin typeface="Open Sans Regular"/>
                <a:ea typeface="+mn-ea"/>
                <a:cs typeface="+mn-cs"/>
                <a:hlinkClick r:id="rId3"/>
              </a:rPr>
              <a:t>https://vimeo.com</a:t>
            </a:r>
            <a:r>
              <a:rPr lang="en-US" sz="1200" b="0" i="0" u="sng" kern="1200">
                <a:solidFill>
                  <a:schemeClr val="tx1"/>
                </a:solidFill>
                <a:effectLst/>
                <a:latin typeface="Open Sans Regular"/>
                <a:ea typeface="+mn-ea"/>
                <a:cs typeface="+mn-cs"/>
                <a:hlinkClick r:id="rId3"/>
              </a:rPr>
              <a:t>/467983925/d2d766ae2a</a:t>
            </a:r>
            <a:r>
              <a:rPr lang="en-US">
                <a:effectLst/>
              </a:rPr>
              <a:t> </a:t>
            </a:r>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43</a:t>
            </a:fld>
            <a:endParaRPr lang="en-US" dirty="0"/>
          </a:p>
        </p:txBody>
      </p:sp>
    </p:spTree>
    <p:extLst>
      <p:ext uri="{BB962C8B-B14F-4D97-AF65-F5344CB8AC3E}">
        <p14:creationId xmlns:p14="http://schemas.microsoft.com/office/powerpoint/2010/main" val="2200293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pay for parking at or near your office, you can set aside pre-tax funds to help you cover those expenses.</a:t>
            </a:r>
          </a:p>
          <a:p>
            <a:endParaRPr lang="en-US" dirty="0"/>
          </a:p>
          <a:p>
            <a:r>
              <a:rPr lang="en-US" dirty="0"/>
              <a:t>Also, you can save on gas money and help the planet by taking transit – which includes trains, buses, subway, ferry, a vanpool service or rideshare versions of </a:t>
            </a:r>
            <a:r>
              <a:rPr lang="en-US" dirty="0" err="1"/>
              <a:t>UberPool</a:t>
            </a:r>
            <a:r>
              <a:rPr lang="en-US" dirty="0"/>
              <a:t> or Lyft Shared (not a single rider Uber or Lyft). </a:t>
            </a:r>
          </a:p>
        </p:txBody>
      </p:sp>
      <p:sp>
        <p:nvSpPr>
          <p:cNvPr id="4" name="Slide Number Placeholder 3"/>
          <p:cNvSpPr>
            <a:spLocks noGrp="1"/>
          </p:cNvSpPr>
          <p:nvPr>
            <p:ph type="sldNum" sz="quarter" idx="5"/>
          </p:nvPr>
        </p:nvSpPr>
        <p:spPr/>
        <p:txBody>
          <a:bodyPr/>
          <a:lstStyle/>
          <a:p>
            <a:fld id="{88AB6E7C-7AF1-9747-BB5E-2526C8C8427C}" type="slidenum">
              <a:rPr lang="en-US" smtClean="0"/>
              <a:pPr/>
              <a:t>44</a:t>
            </a:fld>
            <a:endParaRPr lang="en-US"/>
          </a:p>
        </p:txBody>
      </p:sp>
    </p:spTree>
    <p:extLst>
      <p:ext uri="{BB962C8B-B14F-4D97-AF65-F5344CB8AC3E}">
        <p14:creationId xmlns:p14="http://schemas.microsoft.com/office/powerpoint/2010/main" val="329309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311140A-D444-405C-B7C3-3180CA9823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654B998-8734-4F71-90C2-08C0175F3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So as you have heard and seen so far, There are hundreds of uses for your FSA and HSA funds, including medical, dental, vision, and prescription expenses for you, your spouse or your dependents. Here is a sample list of qualified expenses, as deemed by the IRS.</a:t>
            </a:r>
            <a:br>
              <a:rPr lang="en-US" altLang="en-US" dirty="0"/>
            </a:br>
            <a:endParaRPr lang="en-US" altLang="en-US" dirty="0"/>
          </a:p>
          <a:p>
            <a:pPr eaLnBrk="1" hangingPunct="1"/>
            <a:r>
              <a:rPr lang="en-US" altLang="en-US" dirty="0">
                <a:latin typeface="Arial" panose="020B0604020202020204" pitchFamily="34" charset="0"/>
              </a:rPr>
              <a:t>It’s also important to know what expenses are not qualified as well. Examples of some non eligible expenses would be cosmetic procedures, gym memberships, and teeth whiting. More details on eligible and non eligible items are available at your benefits portal.</a:t>
            </a:r>
          </a:p>
          <a:p>
            <a:pPr eaLnBrk="1" hangingPunct="1"/>
            <a:endParaRPr lang="en-US" altLang="en-US" dirty="0">
              <a:latin typeface="Arial" panose="020B0604020202020204" pitchFamily="34" charset="0"/>
            </a:endParaRPr>
          </a:p>
          <a:p>
            <a:pPr eaLnBrk="1" hangingPunct="1"/>
            <a:endParaRPr lang="en-US" altLang="en-US" dirty="0"/>
          </a:p>
        </p:txBody>
      </p:sp>
      <p:sp>
        <p:nvSpPr>
          <p:cNvPr id="31748" name="Date Placeholder 3">
            <a:extLst>
              <a:ext uri="{FF2B5EF4-FFF2-40B4-BE49-F238E27FC236}">
                <a16:creationId xmlns:a16="http://schemas.microsoft.com/office/drawing/2014/main" id="{8FD31DB6-64A5-4FA6-97DE-58BC178317A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A96564-50B4-4EE4-9EFB-2290BDBDCBD9}" type="datetime1">
              <a:rPr lang="en-US" altLang="en-US" smtClean="0"/>
              <a:pPr/>
              <a:t>9/12/24</a:t>
            </a:fld>
            <a:endParaRPr lang="en-US" altLang="en-US"/>
          </a:p>
        </p:txBody>
      </p:sp>
      <p:sp>
        <p:nvSpPr>
          <p:cNvPr id="31749" name="Slide Number Placeholder 4">
            <a:extLst>
              <a:ext uri="{FF2B5EF4-FFF2-40B4-BE49-F238E27FC236}">
                <a16:creationId xmlns:a16="http://schemas.microsoft.com/office/drawing/2014/main" id="{5BD27DFE-0A29-45E6-B1D5-676A1FF8B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19483A-5EE3-4D14-B84C-C8883E8B0147}" type="slidenum">
              <a:rPr lang="en-US" altLang="en-US" smtClean="0"/>
              <a:pPr/>
              <a:t>6</a:t>
            </a:fld>
            <a:endParaRPr lang="en-US" altLang="en-US"/>
          </a:p>
        </p:txBody>
      </p:sp>
    </p:spTree>
    <p:extLst>
      <p:ext uri="{BB962C8B-B14F-4D97-AF65-F5344CB8AC3E}">
        <p14:creationId xmlns:p14="http://schemas.microsoft.com/office/powerpoint/2010/main" val="948213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Set aside up to $315/month for parking, transit, or both.</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Set aside what you think you will USE each month.</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Use your MyChoice Accounts debit card to pay at parking kiosks or to purchase transit fare/passes or pay/reload on transit apps.</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IRS rules do not allow reimbursement for </a:t>
            </a:r>
            <a:r>
              <a:rPr lang="en-US" sz="1200" b="1" dirty="0">
                <a:ea typeface="Open Sans" panose="020B0606030504020204" pitchFamily="34" charset="0"/>
              </a:rPr>
              <a:t>transit costs paid out of pocket</a:t>
            </a:r>
            <a:r>
              <a:rPr lang="en-US" sz="1200" dirty="0">
                <a:ea typeface="Open Sans" panose="020B0606030504020204" pitchFamily="34" charset="0"/>
              </a:rPr>
              <a:t>—use your card!</a:t>
            </a:r>
          </a:p>
          <a:p>
            <a:pPr marL="285750" indent="-285750">
              <a:spcBef>
                <a:spcPts val="600"/>
              </a:spcBef>
              <a:spcAft>
                <a:spcPts val="600"/>
              </a:spcAft>
              <a:buFont typeface="Arial" panose="020B0604020202020204" pitchFamily="34" charset="0"/>
              <a:buChar char="•"/>
            </a:pPr>
            <a:r>
              <a:rPr lang="en-US" sz="1200" dirty="0">
                <a:ea typeface="Open Sans" panose="020B0606030504020204" pitchFamily="34" charset="0"/>
              </a:rPr>
              <a:t>Change your election at any time based on your current commuting status.</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45</a:t>
            </a:fld>
            <a:endParaRPr lang="en-US"/>
          </a:p>
        </p:txBody>
      </p:sp>
    </p:spTree>
    <p:extLst>
      <p:ext uri="{BB962C8B-B14F-4D97-AF65-F5344CB8AC3E}">
        <p14:creationId xmlns:p14="http://schemas.microsoft.com/office/powerpoint/2010/main" val="3330865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for all account types}</a:t>
            </a:r>
          </a:p>
        </p:txBody>
      </p:sp>
      <p:sp>
        <p:nvSpPr>
          <p:cNvPr id="4" name="Slide Number Placeholder 3"/>
          <p:cNvSpPr>
            <a:spLocks noGrp="1"/>
          </p:cNvSpPr>
          <p:nvPr>
            <p:ph type="sldNum" sz="quarter" idx="5"/>
          </p:nvPr>
        </p:nvSpPr>
        <p:spPr/>
        <p:txBody>
          <a:bodyPr/>
          <a:lstStyle/>
          <a:p>
            <a:fld id="{88AB6E7C-7AF1-9747-BB5E-2526C8C8427C}" type="slidenum">
              <a:rPr lang="en-US" smtClean="0"/>
              <a:pPr/>
              <a:t>46</a:t>
            </a:fld>
            <a:endParaRPr lang="en-US" dirty="0"/>
          </a:p>
        </p:txBody>
      </p:sp>
    </p:spTree>
    <p:extLst>
      <p:ext uri="{BB962C8B-B14F-4D97-AF65-F5344CB8AC3E}">
        <p14:creationId xmlns:p14="http://schemas.microsoft.com/office/powerpoint/2010/main" val="13077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6A170A3-E9F9-4A7B-A83D-49367C422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FA00F258-FE7A-4561-AFE0-E31ADF6267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Enrolled employees have access to an online portal, an online one-stop-shop for account information and health education tools. In here, you can view account balance and transactions, submit and view claims, reimbursement requests, manage personal and direct deposit bank information and manage your spending debit card. </a:t>
            </a:r>
          </a:p>
          <a:p>
            <a:pPr eaLnBrk="1" hangingPunct="1"/>
            <a:endParaRPr lang="en-US" altLang="en-US" dirty="0"/>
          </a:p>
          <a:p>
            <a:pPr eaLnBrk="1" hangingPunct="1"/>
            <a:r>
              <a:rPr lang="en-US" altLang="en-US" dirty="0"/>
              <a:t>This website where you can go to enroll and get more information will be the same one that you go to for viewing your account. If you are a new enrollee, your account information will be available on January 1.</a:t>
            </a:r>
          </a:p>
        </p:txBody>
      </p:sp>
      <p:sp>
        <p:nvSpPr>
          <p:cNvPr id="52228" name="Date Placeholder 3">
            <a:extLst>
              <a:ext uri="{FF2B5EF4-FFF2-40B4-BE49-F238E27FC236}">
                <a16:creationId xmlns:a16="http://schemas.microsoft.com/office/drawing/2014/main" id="{23E995F9-9C0A-4230-BAD7-6C0966E06A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34D75C-078B-4D7C-9652-44A47BD57121}" type="datetime1">
              <a:rPr lang="en-US" altLang="en-US" smtClean="0"/>
              <a:pPr/>
              <a:t>9/12/24</a:t>
            </a:fld>
            <a:endParaRPr lang="en-US" altLang="en-US"/>
          </a:p>
        </p:txBody>
      </p:sp>
      <p:sp>
        <p:nvSpPr>
          <p:cNvPr id="52229" name="Slide Number Placeholder 4">
            <a:extLst>
              <a:ext uri="{FF2B5EF4-FFF2-40B4-BE49-F238E27FC236}">
                <a16:creationId xmlns:a16="http://schemas.microsoft.com/office/drawing/2014/main" id="{0291C8C7-61B0-4AD7-BAE8-75FEA19E6A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80B61E-ADA0-4BFD-A8A4-60072CA3DE07}" type="slidenum">
              <a:rPr lang="en-US" altLang="en-US" smtClean="0"/>
              <a:pPr/>
              <a:t>47</a:t>
            </a:fld>
            <a:endParaRPr lang="en-US" altLang="en-US"/>
          </a:p>
        </p:txBody>
      </p:sp>
    </p:spTree>
    <p:extLst>
      <p:ext uri="{BB962C8B-B14F-4D97-AF65-F5344CB8AC3E}">
        <p14:creationId xmlns:p14="http://schemas.microsoft.com/office/powerpoint/2010/main" val="311303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A94FF12-5832-4323-8547-C05F4666A3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4C68D00F-9657-47C9-9B95-7042EE26BF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a:t>
            </a:r>
            <a:r>
              <a:rPr lang="en-US" altLang="en-US" dirty="0" err="1"/>
              <a:t>MyChoice</a:t>
            </a:r>
            <a:r>
              <a:rPr lang="en-US" altLang="en-US" dirty="0"/>
              <a:t> benefits app gives you a quick and easy way to access your account on the go. Just download from your app store and you’ll have a secure and simple way to check your account and make payment requests.</a:t>
            </a:r>
          </a:p>
          <a:p>
            <a:pPr eaLnBrk="1" hangingPunct="1"/>
            <a:endParaRPr lang="en-US" altLang="en-US" dirty="0"/>
          </a:p>
          <a:p>
            <a:pPr eaLnBrk="1" hangingPunct="1"/>
            <a:r>
              <a:rPr lang="en-US" altLang="en-US" dirty="0"/>
              <a:t>The best part about the mobile app- you can take a picture of your receipts and upload them directly to your account. This make documentation requests fast and hassle-free.</a:t>
            </a:r>
          </a:p>
          <a:p>
            <a:pPr eaLnBrk="1" hangingPunct="1"/>
            <a:endParaRPr lang="en-US" altLang="en-US" dirty="0"/>
          </a:p>
          <a:p>
            <a:pPr eaLnBrk="1" hangingPunct="1"/>
            <a:r>
              <a:rPr lang="en-US" altLang="en-US" dirty="0"/>
              <a:t>It’s the same user name and password as you use for your enrollment website online.</a:t>
            </a:r>
          </a:p>
        </p:txBody>
      </p:sp>
      <p:sp>
        <p:nvSpPr>
          <p:cNvPr id="54276" name="Date Placeholder 3">
            <a:extLst>
              <a:ext uri="{FF2B5EF4-FFF2-40B4-BE49-F238E27FC236}">
                <a16:creationId xmlns:a16="http://schemas.microsoft.com/office/drawing/2014/main" id="{E2BEB912-B1CB-48D1-9DB9-BF7F30408BA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D33E45-1CCA-48A7-AE4E-FF42D0214EFF}" type="datetime1">
              <a:rPr lang="en-US" altLang="en-US" smtClean="0"/>
              <a:pPr/>
              <a:t>9/12/24</a:t>
            </a:fld>
            <a:endParaRPr lang="en-US" altLang="en-US"/>
          </a:p>
        </p:txBody>
      </p:sp>
      <p:sp>
        <p:nvSpPr>
          <p:cNvPr id="54277" name="Slide Number Placeholder 4">
            <a:extLst>
              <a:ext uri="{FF2B5EF4-FFF2-40B4-BE49-F238E27FC236}">
                <a16:creationId xmlns:a16="http://schemas.microsoft.com/office/drawing/2014/main" id="{C07112A9-2343-4974-A810-67E200BD04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4559E-5756-49CE-94D1-67243A02DA7E}" type="slidenum">
              <a:rPr lang="en-US" altLang="en-US" smtClean="0"/>
              <a:pPr/>
              <a:t>48</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a refresher on anything we covered today, check out our public website at MyChoice Accounts dot com. Here you can watch short explainer videos and see FAQs about the various account types. There are also comprehensive, searchable lists where you can see which items are eligible. Look through the participants and resources tabs for more information.</a:t>
            </a:r>
          </a:p>
        </p:txBody>
      </p:sp>
      <p:sp>
        <p:nvSpPr>
          <p:cNvPr id="4" name="Slide Number Placeholder 3"/>
          <p:cNvSpPr>
            <a:spLocks noGrp="1"/>
          </p:cNvSpPr>
          <p:nvPr>
            <p:ph type="sldNum" sz="quarter" idx="5"/>
          </p:nvPr>
        </p:nvSpPr>
        <p:spPr/>
        <p:txBody>
          <a:bodyPr/>
          <a:lstStyle/>
          <a:p>
            <a:fld id="{88AB6E7C-7AF1-9747-BB5E-2526C8C8427C}" type="slidenum">
              <a:rPr lang="en-US" smtClean="0"/>
              <a:pPr/>
              <a:t>49</a:t>
            </a:fld>
            <a:endParaRPr lang="en-US" dirty="0"/>
          </a:p>
        </p:txBody>
      </p:sp>
    </p:spTree>
    <p:extLst>
      <p:ext uri="{BB962C8B-B14F-4D97-AF65-F5344CB8AC3E}">
        <p14:creationId xmlns:p14="http://schemas.microsoft.com/office/powerpoint/2010/main" val="3929283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play the video.</a:t>
            </a:r>
          </a:p>
          <a:p>
            <a:endParaRPr lang="en-US" dirty="0"/>
          </a:p>
          <a:p>
            <a:r>
              <a:rPr lang="en-US" dirty="0"/>
              <a:t>Video link if playing through the </a:t>
            </a:r>
            <a:r>
              <a:rPr lang="en-US" dirty="0" err="1"/>
              <a:t>powerpoint</a:t>
            </a:r>
            <a:r>
              <a:rPr lang="en-US" dirty="0"/>
              <a:t> doesn’t work as expected: </a:t>
            </a:r>
          </a:p>
          <a:p>
            <a:r>
              <a:rPr lang="en-US" sz="1200" b="0" i="0" u="sng" kern="1200" dirty="0">
                <a:solidFill>
                  <a:schemeClr val="tx1"/>
                </a:solidFill>
                <a:effectLst/>
                <a:latin typeface="Open Sans Regular"/>
                <a:ea typeface="+mn-ea"/>
                <a:cs typeface="+mn-cs"/>
                <a:hlinkClick r:id="rId3"/>
              </a:rPr>
              <a:t>https://vimeo.com/461994152/c0c07669a0</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50</a:t>
            </a:fld>
            <a:endParaRPr lang="en-US" dirty="0"/>
          </a:p>
        </p:txBody>
      </p:sp>
    </p:spTree>
    <p:extLst>
      <p:ext uri="{BB962C8B-B14F-4D97-AF65-F5344CB8AC3E}">
        <p14:creationId xmlns:p14="http://schemas.microsoft.com/office/powerpoint/2010/main" val="214120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for all account types}</a:t>
            </a:r>
          </a:p>
        </p:txBody>
      </p:sp>
      <p:sp>
        <p:nvSpPr>
          <p:cNvPr id="4" name="Slide Number Placeholder 3"/>
          <p:cNvSpPr>
            <a:spLocks noGrp="1"/>
          </p:cNvSpPr>
          <p:nvPr>
            <p:ph type="sldNum" sz="quarter" idx="5"/>
          </p:nvPr>
        </p:nvSpPr>
        <p:spPr/>
        <p:txBody>
          <a:bodyPr/>
          <a:lstStyle/>
          <a:p>
            <a:fld id="{88AB6E7C-7AF1-9747-BB5E-2526C8C8427C}" type="slidenum">
              <a:rPr lang="en-US" smtClean="0"/>
              <a:pPr/>
              <a:t>51</a:t>
            </a:fld>
            <a:endParaRPr lang="en-US" dirty="0"/>
          </a:p>
        </p:txBody>
      </p:sp>
    </p:spTree>
    <p:extLst>
      <p:ext uri="{BB962C8B-B14F-4D97-AF65-F5344CB8AC3E}">
        <p14:creationId xmlns:p14="http://schemas.microsoft.com/office/powerpoint/2010/main" val="4241878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52</a:t>
            </a:fld>
            <a:endParaRPr lang="en-US" dirty="0"/>
          </a:p>
        </p:txBody>
      </p:sp>
    </p:spTree>
    <p:extLst>
      <p:ext uri="{BB962C8B-B14F-4D97-AF65-F5344CB8AC3E}">
        <p14:creationId xmlns:p14="http://schemas.microsoft.com/office/powerpoint/2010/main" val="90918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6E7C-7AF1-9747-BB5E-2526C8C8427C}" type="slidenum">
              <a:rPr lang="en-US" smtClean="0"/>
              <a:pPr/>
              <a:t>7</a:t>
            </a:fld>
            <a:endParaRPr lang="en-US" dirty="0"/>
          </a:p>
        </p:txBody>
      </p:sp>
    </p:spTree>
    <p:extLst>
      <p:ext uri="{BB962C8B-B14F-4D97-AF65-F5344CB8AC3E}">
        <p14:creationId xmlns:p14="http://schemas.microsoft.com/office/powerpoint/2010/main" val="153247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2DD7171-F05F-4A2E-AE89-35042686B9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EDCE593-BDE4-4423-8153-2FB38F1C9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(in presentation mode, select the video to play video)</a:t>
            </a:r>
          </a:p>
          <a:p>
            <a:pPr eaLnBrk="1" hangingPunct="1">
              <a:lnSpc>
                <a:spcPct val="80000"/>
              </a:lnSpc>
            </a:pPr>
            <a:endParaRPr lang="en-US" altLang="en-US" dirty="0"/>
          </a:p>
          <a:p>
            <a:pPr eaLnBrk="1" hangingPunct="1">
              <a:lnSpc>
                <a:spcPct val="80000"/>
              </a:lnSpc>
            </a:pPr>
            <a:r>
              <a:rPr lang="en-US" altLang="en-US" dirty="0"/>
              <a:t>Link if video does not play as expected:</a:t>
            </a:r>
          </a:p>
          <a:p>
            <a:pPr eaLnBrk="1" hangingPunct="1">
              <a:lnSpc>
                <a:spcPct val="80000"/>
              </a:lnSpc>
            </a:pPr>
            <a:r>
              <a:rPr lang="en-US" sz="1200" b="0" i="0" u="sng" kern="1200" dirty="0">
                <a:solidFill>
                  <a:schemeClr val="tx1"/>
                </a:solidFill>
                <a:effectLst/>
                <a:latin typeface="Open Sans Regular"/>
                <a:ea typeface="+mn-ea"/>
                <a:cs typeface="+mn-cs"/>
                <a:hlinkClick r:id="rId3"/>
              </a:rPr>
              <a:t>https://vimeo.com/455910435/8cea6913ad</a:t>
            </a:r>
            <a:r>
              <a:rPr lang="en-US" dirty="0">
                <a:effectLst/>
              </a:rPr>
              <a:t> </a:t>
            </a:r>
            <a:endParaRPr lang="en-US" altLang="en-US" dirty="0"/>
          </a:p>
        </p:txBody>
      </p:sp>
      <p:sp>
        <p:nvSpPr>
          <p:cNvPr id="23556" name="Date Placeholder 3">
            <a:extLst>
              <a:ext uri="{FF2B5EF4-FFF2-40B4-BE49-F238E27FC236}">
                <a16:creationId xmlns:a16="http://schemas.microsoft.com/office/drawing/2014/main" id="{554CE870-8DE9-492C-87D1-9F98F2EEEB3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6BAA4-7075-44F7-B6B8-4C1058A6185C}" type="datetime1">
              <a:rPr lang="en-US" altLang="en-US" smtClean="0"/>
              <a:pPr/>
              <a:t>9/12/24</a:t>
            </a:fld>
            <a:endParaRPr lang="en-US" altLang="en-US"/>
          </a:p>
        </p:txBody>
      </p:sp>
      <p:sp>
        <p:nvSpPr>
          <p:cNvPr id="23557" name="Slide Number Placeholder 4">
            <a:extLst>
              <a:ext uri="{FF2B5EF4-FFF2-40B4-BE49-F238E27FC236}">
                <a16:creationId xmlns:a16="http://schemas.microsoft.com/office/drawing/2014/main" id="{081F2B7D-4F35-40FD-A6E0-B560CA53B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ED4D0-0234-41BB-8D24-977474F88814}" type="slidenum">
              <a:rPr lang="en-US" altLang="en-US" smtClean="0"/>
              <a:pPr/>
              <a:t>8</a:t>
            </a:fld>
            <a:endParaRPr lang="en-US" altLang="en-US"/>
          </a:p>
        </p:txBody>
      </p:sp>
    </p:spTree>
    <p:extLst>
      <p:ext uri="{BB962C8B-B14F-4D97-AF65-F5344CB8AC3E}">
        <p14:creationId xmlns:p14="http://schemas.microsoft.com/office/powerpoint/2010/main" val="205508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6B80062-AD55-463D-A1BB-3A157D0933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4D6C81A6-2182-4118-B4D8-31FCDC9F26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altLang="en-US" dirty="0"/>
              <a:t>The Health Care Flexible Spending account or “FSA” helps you save money through pre-tax payroll contributions. These accounts will let you save on expenses you already have today!</a:t>
            </a:r>
          </a:p>
          <a:p>
            <a:pPr eaLnBrk="1" hangingPunct="1">
              <a:lnSpc>
                <a:spcPct val="80000"/>
              </a:lnSpc>
            </a:pPr>
            <a:endParaRPr lang="en-US" altLang="en-US" dirty="0"/>
          </a:p>
          <a:p>
            <a:pPr eaLnBrk="1" hangingPunct="1">
              <a:lnSpc>
                <a:spcPct val="80000"/>
              </a:lnSpc>
            </a:pPr>
            <a:r>
              <a:rPr lang="en-US" altLang="en-US" dirty="0"/>
              <a:t>First, we are going to cover some of the important details about the health care FSA.</a:t>
            </a:r>
          </a:p>
          <a:p>
            <a:pPr eaLnBrk="1" hangingPunct="1">
              <a:lnSpc>
                <a:spcPct val="80000"/>
              </a:lnSpc>
            </a:pPr>
            <a:endParaRPr lang="en-US" altLang="en-US" dirty="0"/>
          </a:p>
          <a:p>
            <a:pPr eaLnBrk="1" hangingPunct="1">
              <a:lnSpc>
                <a:spcPct val="80000"/>
              </a:lnSpc>
            </a:pPr>
            <a:r>
              <a:rPr lang="en-US" altLang="en-US" dirty="0"/>
              <a:t>The FSA pairs with our PPO health plan option (insert more detail if needed).</a:t>
            </a:r>
          </a:p>
          <a:p>
            <a:pPr eaLnBrk="1" hangingPunct="1">
              <a:lnSpc>
                <a:spcPct val="80000"/>
              </a:lnSpc>
            </a:pPr>
            <a:endParaRPr lang="en-US" altLang="en-US" dirty="0"/>
          </a:p>
          <a:p>
            <a:pPr eaLnBrk="1" hangingPunct="1">
              <a:lnSpc>
                <a:spcPct val="80000"/>
              </a:lnSpc>
            </a:pPr>
            <a:r>
              <a:rPr lang="en-US" altLang="en-US" dirty="0"/>
              <a:t>You never pay taxes on the funds you set aside, and the FSA is easy to spend with your debit card—at the doctor’s office, dentist, pharmacy, eye doctor, and stores.</a:t>
            </a:r>
          </a:p>
          <a:p>
            <a:pPr eaLnBrk="1" hangingPunct="1">
              <a:lnSpc>
                <a:spcPct val="80000"/>
              </a:lnSpc>
            </a:pPr>
            <a:endParaRPr lang="en-US" altLang="en-US" dirty="0"/>
          </a:p>
        </p:txBody>
      </p:sp>
      <p:sp>
        <p:nvSpPr>
          <p:cNvPr id="21508" name="Date Placeholder 3">
            <a:extLst>
              <a:ext uri="{FF2B5EF4-FFF2-40B4-BE49-F238E27FC236}">
                <a16:creationId xmlns:a16="http://schemas.microsoft.com/office/drawing/2014/main" id="{8A78A276-99CD-4D92-AB62-61259EB3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912D13-EF44-42EF-A609-C3CBC28E1C19}" type="datetime1">
              <a:rPr lang="en-US" altLang="en-US" smtClean="0"/>
              <a:pPr/>
              <a:t>9/12/24</a:t>
            </a:fld>
            <a:endParaRPr lang="en-US" altLang="en-US"/>
          </a:p>
        </p:txBody>
      </p:sp>
      <p:sp>
        <p:nvSpPr>
          <p:cNvPr id="21509" name="Slide Number Placeholder 4">
            <a:extLst>
              <a:ext uri="{FF2B5EF4-FFF2-40B4-BE49-F238E27FC236}">
                <a16:creationId xmlns:a16="http://schemas.microsoft.com/office/drawing/2014/main" id="{8D56D9EC-049C-4210-A70E-3A3CD42030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04D2FA-3042-43F0-892F-5F86BEE8F533}"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t>When you enroll, you’ll choose how much money you want to contribute to the FSA, and you will have access to the full amount you elect for Health Care FSA on Jan 1</a:t>
            </a:r>
            <a:r>
              <a:rPr lang="en-US" altLang="en-US" baseline="30000" dirty="0"/>
              <a:t>st</a:t>
            </a:r>
            <a:r>
              <a:rPr lang="en-US" altLang="en-US" dirty="0"/>
              <a:t>, 2023.</a:t>
            </a:r>
          </a:p>
          <a:p>
            <a:pPr defTabSz="930275" eaLnBrk="1" hangingPunct="1">
              <a:spcBef>
                <a:spcPct val="0"/>
              </a:spcBef>
              <a:spcAft>
                <a:spcPts val="300"/>
              </a:spcAft>
            </a:pPr>
            <a:endParaRPr lang="en-US" altLang="en-US" dirty="0"/>
          </a:p>
          <a:p>
            <a:pPr defTabSz="930275" eaLnBrk="1" hangingPunct="1">
              <a:spcBef>
                <a:spcPct val="0"/>
              </a:spcBef>
              <a:spcAft>
                <a:spcPts val="300"/>
              </a:spcAft>
            </a:pPr>
            <a:r>
              <a:rPr lang="en-US" altLang="en-US" dirty="0">
                <a:solidFill>
                  <a:srgbClr val="000000"/>
                </a:solidFill>
              </a:rPr>
              <a:t>Currently, Healthcare FSA contributions are limited by the IRS to $3,200 each year. </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The limit is per person; each spouse may contribute up to the limit if you both are employees </a:t>
            </a:r>
            <a:r>
              <a:rPr lang="en-US" altLang="en-US" dirty="0">
                <a:solidFill>
                  <a:srgbClr val="000000"/>
                </a:solidFill>
                <a:highlight>
                  <a:srgbClr val="FFFF00"/>
                </a:highlight>
              </a:rPr>
              <a:t>of </a:t>
            </a:r>
            <a:r>
              <a:rPr lang="en-US" altLang="en-US" b="1" dirty="0">
                <a:solidFill>
                  <a:srgbClr val="000000"/>
                </a:solidFill>
                <a:highlight>
                  <a:srgbClr val="FFFF00"/>
                </a:highlight>
              </a:rPr>
              <a:t>[CLIENT NAME] </a:t>
            </a:r>
            <a:r>
              <a:rPr lang="en-US" altLang="en-US" dirty="0">
                <a:solidFill>
                  <a:srgbClr val="000000"/>
                </a:solidFill>
              </a:rPr>
              <a:t>or if your spouse has access to a Healthcare FSA with another employer. </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You can only elect the health care FSA during your annual enrollment period – so for example you can’t decide next June to start one up unless you have a life event such as a birth, marriage or divorce.</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9/12/24</a:t>
            </a:fld>
            <a:endParaRPr lang="en-US" altLang="en-US"/>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10</a:t>
            </a:fld>
            <a:endParaRPr lang="en-US" altLang="en-US"/>
          </a:p>
        </p:txBody>
      </p:sp>
    </p:spTree>
    <p:extLst>
      <p:ext uri="{BB962C8B-B14F-4D97-AF65-F5344CB8AC3E}">
        <p14:creationId xmlns:p14="http://schemas.microsoft.com/office/powerpoint/2010/main" val="162461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76A1FA0-3612-42E0-96EE-C406D5C51A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A0D6B06-C475-4C56-8ECB-A12C2561F6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spcAft>
                <a:spcPts val="300"/>
              </a:spcAft>
            </a:pPr>
            <a:r>
              <a:rPr lang="en-US" altLang="en-US" dirty="0"/>
              <a:t>A simple overview of using your account is that you can use the funds for medical expenses for you and your family – that includes your spouse and eligible dependents… those are dependents that you claim on your tax returns.</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r>
              <a:rPr lang="en-US" altLang="en-US" dirty="0">
                <a:solidFill>
                  <a:srgbClr val="000000"/>
                </a:solidFill>
              </a:rPr>
              <a:t>Another great feature of the health care FSA is that all of the money you elect for the whole year is available to you on January 1. It’s essentially an advance of your election. You’ll contribute money throughout the year, but you don’t have to wait on those contributions to get access to that full amount you choose. If you have an emergency in January, you have it covered, depending on how much you elect.</a:t>
            </a:r>
          </a:p>
          <a:p>
            <a:pPr defTabSz="930275" eaLnBrk="1" hangingPunct="1">
              <a:spcBef>
                <a:spcPct val="0"/>
              </a:spcBef>
              <a:spcAft>
                <a:spcPts val="300"/>
              </a:spcAft>
            </a:pPr>
            <a:endParaRPr lang="en-US" altLang="en-US" dirty="0">
              <a:solidFill>
                <a:srgbClr val="000000"/>
              </a:solidFill>
            </a:endParaRPr>
          </a:p>
          <a:p>
            <a:pPr defTabSz="930275" eaLnBrk="1" hangingPunct="1">
              <a:spcBef>
                <a:spcPct val="0"/>
              </a:spcBef>
              <a:spcAft>
                <a:spcPts val="300"/>
              </a:spcAft>
            </a:pPr>
            <a:endParaRPr lang="en-US" altLang="en-US" dirty="0">
              <a:solidFill>
                <a:srgbClr val="000000"/>
              </a:solidFill>
            </a:endParaRPr>
          </a:p>
          <a:p>
            <a:pPr defTabSz="930275" eaLnBrk="1" hangingPunct="1"/>
            <a:endParaRPr lang="en-US" altLang="en-US" dirty="0"/>
          </a:p>
        </p:txBody>
      </p:sp>
      <p:sp>
        <p:nvSpPr>
          <p:cNvPr id="27652" name="Date Placeholder 3">
            <a:extLst>
              <a:ext uri="{FF2B5EF4-FFF2-40B4-BE49-F238E27FC236}">
                <a16:creationId xmlns:a16="http://schemas.microsoft.com/office/drawing/2014/main" id="{B7C6858D-915E-4FAF-A989-CA23E5E7F1F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E61F66-D8E9-48A5-BDFD-81E338BC1B36}" type="datetime1">
              <a:rPr lang="en-US" altLang="en-US" smtClean="0"/>
              <a:pPr/>
              <a:t>9/12/24</a:t>
            </a:fld>
            <a:endParaRPr lang="en-US" altLang="en-US"/>
          </a:p>
        </p:txBody>
      </p:sp>
      <p:sp>
        <p:nvSpPr>
          <p:cNvPr id="27653" name="Slide Number Placeholder 4">
            <a:extLst>
              <a:ext uri="{FF2B5EF4-FFF2-40B4-BE49-F238E27FC236}">
                <a16:creationId xmlns:a16="http://schemas.microsoft.com/office/drawing/2014/main" id="{739A589A-D80E-4B1D-B04F-B48EBD2DA0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C3F2BB-6CC9-477E-A8E1-C44BCA740C14}" type="slidenum">
              <a:rPr lang="en-US" altLang="en-US" smtClean="0"/>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0.emf"/><Relationship Id="rId4" Type="http://schemas.openxmlformats.org/officeDocument/2006/relationships/image" Target="../media/image19.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9.emf"/><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9.emf"/><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9.emf"/><Relationship Id="rId4" Type="http://schemas.openxmlformats.org/officeDocument/2006/relationships/image" Target="../media/image1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2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4.emf"/><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28.emf"/><Relationship Id="rId4" Type="http://schemas.openxmlformats.org/officeDocument/2006/relationships/image" Target="../media/image2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emf"/><Relationship Id="rId4"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emf"/><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emf"/><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1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C02ED5B-F449-4042-8123-7EDFD59AD71C}"/>
              </a:ext>
            </a:extLst>
          </p:cNvPr>
          <p:cNvSpPr>
            <a:spLocks noGrp="1"/>
          </p:cNvSpPr>
          <p:nvPr>
            <p:ph type="subTitle" idx="1" hasCustomPrompt="1"/>
          </p:nvPr>
        </p:nvSpPr>
        <p:spPr>
          <a:xfrm>
            <a:off x="590768" y="3210234"/>
            <a:ext cx="6133429" cy="519334"/>
          </a:xfrm>
          <a:prstGeom prst="rect">
            <a:avLst/>
          </a:prstGeom>
        </p:spPr>
        <p:txBody>
          <a:bodyPr anchor="ctr"/>
          <a:lstStyle>
            <a:lvl1pPr marL="0" indent="0" algn="l">
              <a:buFont typeface="Arial"/>
              <a:buNone/>
              <a:defRPr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8" name="Title 1">
            <a:extLst>
              <a:ext uri="{FF2B5EF4-FFF2-40B4-BE49-F238E27FC236}">
                <a16:creationId xmlns:a16="http://schemas.microsoft.com/office/drawing/2014/main" id="{5644328B-1522-9C4C-B9A9-C99138D644B7}"/>
              </a:ext>
            </a:extLst>
          </p:cNvPr>
          <p:cNvSpPr>
            <a:spLocks noGrp="1"/>
          </p:cNvSpPr>
          <p:nvPr>
            <p:ph type="ctrTitle" hasCustomPrompt="1"/>
          </p:nvPr>
        </p:nvSpPr>
        <p:spPr>
          <a:xfrm>
            <a:off x="590768" y="2171700"/>
            <a:ext cx="6586525" cy="956733"/>
          </a:xfrm>
          <a:prstGeom prst="rect">
            <a:avLst/>
          </a:prstGeom>
        </p:spPr>
        <p:txBody>
          <a:bodyPr anchor="ctr"/>
          <a:lstStyle>
            <a:lvl1pPr>
              <a:defRPr sz="58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PPT Title</a:t>
            </a:r>
          </a:p>
        </p:txBody>
      </p:sp>
      <p:pic>
        <p:nvPicPr>
          <p:cNvPr id="2" name="Picture 1">
            <a:extLst>
              <a:ext uri="{FF2B5EF4-FFF2-40B4-BE49-F238E27FC236}">
                <a16:creationId xmlns:a16="http://schemas.microsoft.com/office/drawing/2014/main" id="{37E53AC1-BD10-781C-5BF3-3B07C3E9431E}"/>
              </a:ext>
            </a:extLst>
          </p:cNvPr>
          <p:cNvPicPr>
            <a:picLocks noChangeAspect="1"/>
          </p:cNvPicPr>
          <p:nvPr userDrawn="1"/>
        </p:nvPicPr>
        <p:blipFill>
          <a:blip r:embed="rId3"/>
          <a:stretch>
            <a:fillRect/>
          </a:stretch>
        </p:blipFill>
        <p:spPr>
          <a:xfrm>
            <a:off x="590768" y="1492224"/>
            <a:ext cx="6896100" cy="50800"/>
          </a:xfrm>
          <a:prstGeom prst="rect">
            <a:avLst/>
          </a:prstGeom>
        </p:spPr>
      </p:pic>
      <p:pic>
        <p:nvPicPr>
          <p:cNvPr id="4" name="Graphic 3">
            <a:extLst>
              <a:ext uri="{FF2B5EF4-FFF2-40B4-BE49-F238E27FC236}">
                <a16:creationId xmlns:a16="http://schemas.microsoft.com/office/drawing/2014/main" id="{BD118745-60FF-841F-6E48-3F763B75AC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0650" y="5920824"/>
            <a:ext cx="2723636" cy="403502"/>
          </a:xfrm>
          <a:prstGeom prst="rect">
            <a:avLst/>
          </a:prstGeom>
        </p:spPr>
      </p:pic>
      <p:sp>
        <p:nvSpPr>
          <p:cNvPr id="5" name="TextBox 4">
            <a:extLst>
              <a:ext uri="{FF2B5EF4-FFF2-40B4-BE49-F238E27FC236}">
                <a16:creationId xmlns:a16="http://schemas.microsoft.com/office/drawing/2014/main" id="{FA7F8C3D-B1C3-BEE8-E39E-8931AFDB769B}"/>
              </a:ext>
            </a:extLst>
          </p:cNvPr>
          <p:cNvSpPr txBox="1"/>
          <p:nvPr userDrawn="1"/>
        </p:nvSpPr>
        <p:spPr>
          <a:xfrm>
            <a:off x="226955" y="6444185"/>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2B4FCAC3-18C6-29D1-F5F0-CCAE456BD7F9}"/>
              </a:ext>
            </a:extLst>
          </p:cNvPr>
          <p:cNvPicPr>
            <a:picLocks noChangeAspect="1"/>
          </p:cNvPicPr>
          <p:nvPr userDrawn="1"/>
        </p:nvPicPr>
        <p:blipFill>
          <a:blip r:embed="rId6"/>
          <a:stretch>
            <a:fillRect/>
          </a:stretch>
        </p:blipFill>
        <p:spPr>
          <a:xfrm rot="5400000">
            <a:off x="11019966" y="5856815"/>
            <a:ext cx="842878" cy="731973"/>
          </a:xfrm>
          <a:prstGeom prst="rect">
            <a:avLst/>
          </a:prstGeom>
        </p:spPr>
      </p:pic>
    </p:spTree>
    <p:extLst>
      <p:ext uri="{BB962C8B-B14F-4D97-AF65-F5344CB8AC3E}">
        <p14:creationId xmlns:p14="http://schemas.microsoft.com/office/powerpoint/2010/main" val="34094943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1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2 Column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6EA5A696-F173-0D4F-BD8E-EB4AD237ECC3}"/>
              </a:ext>
            </a:extLst>
          </p:cNvPr>
          <p:cNvSpPr>
            <a:spLocks noGrp="1"/>
          </p:cNvSpPr>
          <p:nvPr>
            <p:ph type="body" sz="quarter" idx="12" hasCustomPrompt="1"/>
          </p:nvPr>
        </p:nvSpPr>
        <p:spPr>
          <a:xfrm>
            <a:off x="590768" y="1649459"/>
            <a:ext cx="10545315" cy="4193115"/>
          </a:xfrm>
          <a:prstGeom prst="rect">
            <a:avLst/>
          </a:prstGeom>
        </p:spPr>
        <p:txBody>
          <a:bodyPr vert="horz" numCol="2" spcCol="274320"/>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lumMod val="75000"/>
                    <a:lumOff val="25000"/>
                  </a:schemeClr>
                </a:solidFill>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lumMod val="75000"/>
                    <a:lumOff val="25000"/>
                  </a:schemeClr>
                </a:solidFill>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lumMod val="75000"/>
                    <a:lumOff val="25000"/>
                  </a:schemeClr>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p:txBody>
      </p:sp>
      <p:sp>
        <p:nvSpPr>
          <p:cNvPr id="2" name="Slide Number Placeholder 2">
            <a:extLst>
              <a:ext uri="{FF2B5EF4-FFF2-40B4-BE49-F238E27FC236}">
                <a16:creationId xmlns:a16="http://schemas.microsoft.com/office/drawing/2014/main" id="{154BA70E-B27D-F7BD-D4A6-F4351160C0D5}"/>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085D7BA6-8742-94A8-CB64-6A410A0C8B03}"/>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6A655060-C61C-1362-275D-E6AD0DA1F2F9}"/>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400B8DC0-BAE7-B24E-1090-DE616F27B4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DA49446A-183A-67D2-000B-F63BD39B2051}"/>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05C4644-FB34-9797-DF63-535A4BE99EC2}"/>
              </a:ext>
            </a:extLst>
          </p:cNvPr>
          <p:cNvPicPr>
            <a:picLocks noChangeAspect="1"/>
          </p:cNvPicPr>
          <p:nvPr userDrawn="1"/>
        </p:nvPicPr>
        <p:blipFill>
          <a:blip r:embed="rId5"/>
          <a:stretch>
            <a:fillRect/>
          </a:stretch>
        </p:blipFill>
        <p:spPr>
          <a:xfrm>
            <a:off x="70337" y="398778"/>
            <a:ext cx="520431" cy="451953"/>
          </a:xfrm>
          <a:prstGeom prst="rect">
            <a:avLst/>
          </a:prstGeom>
        </p:spPr>
      </p:pic>
    </p:spTree>
    <p:extLst>
      <p:ext uri="{BB962C8B-B14F-4D97-AF65-F5344CB8AC3E}">
        <p14:creationId xmlns:p14="http://schemas.microsoft.com/office/powerpoint/2010/main" val="148254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Chart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90768" y="1713706"/>
            <a:ext cx="10545315" cy="4406347"/>
          </a:xfrm>
          <a:prstGeom prst="rect">
            <a:avLst/>
          </a:prstGeom>
        </p:spPr>
        <p:txBody>
          <a:bodyPr/>
          <a:lstStyle/>
          <a:p>
            <a:r>
              <a:rPr lang="en-US"/>
              <a:t>Click icon to add chart</a:t>
            </a:r>
            <a:endParaRPr lang="en-US" dirty="0"/>
          </a:p>
        </p:txBody>
      </p:sp>
      <p:sp>
        <p:nvSpPr>
          <p:cNvPr id="2" name="Slide Number Placeholder 2">
            <a:extLst>
              <a:ext uri="{FF2B5EF4-FFF2-40B4-BE49-F238E27FC236}">
                <a16:creationId xmlns:a16="http://schemas.microsoft.com/office/drawing/2014/main" id="{1F4765AA-BFB7-E062-64F4-7A9072D2C6D1}"/>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F28A413E-D507-AE9A-636E-CB4C1953B9C1}"/>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2954D051-B546-75B0-5002-BD3B919DEEEE}"/>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588223C5-EFF5-8B75-5F55-3082987302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CB465623-0701-721C-0093-14B40C351C0E}"/>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986407A-894D-84F2-C2AC-3005D1D8B0AE}"/>
              </a:ext>
            </a:extLst>
          </p:cNvPr>
          <p:cNvPicPr>
            <a:picLocks noChangeAspect="1"/>
          </p:cNvPicPr>
          <p:nvPr userDrawn="1"/>
        </p:nvPicPr>
        <p:blipFill>
          <a:blip r:embed="rId5"/>
          <a:stretch>
            <a:fillRect/>
          </a:stretch>
        </p:blipFill>
        <p:spPr>
          <a:xfrm>
            <a:off x="70337" y="398778"/>
            <a:ext cx="520431" cy="451953"/>
          </a:xfrm>
          <a:prstGeom prst="rect">
            <a:avLst/>
          </a:prstGeom>
        </p:spPr>
      </p:pic>
    </p:spTree>
    <p:extLst>
      <p:ext uri="{BB962C8B-B14F-4D97-AF65-F5344CB8AC3E}">
        <p14:creationId xmlns:p14="http://schemas.microsoft.com/office/powerpoint/2010/main" val="2570678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BLANK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9A205C04-E809-1E44-A4F0-1479E25A865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Graphic 4">
            <a:extLst>
              <a:ext uri="{FF2B5EF4-FFF2-40B4-BE49-F238E27FC236}">
                <a16:creationId xmlns:a16="http://schemas.microsoft.com/office/drawing/2014/main" id="{FE5430A1-4A6E-4FD0-DD92-B8899C23FD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0670648D-A4F0-9F92-1F74-20D82E65E67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5184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Slide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4A79537-0122-0B06-012C-DBD87CB2C6F4}"/>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3" name="Picture 2">
            <a:extLst>
              <a:ext uri="{FF2B5EF4-FFF2-40B4-BE49-F238E27FC236}">
                <a16:creationId xmlns:a16="http://schemas.microsoft.com/office/drawing/2014/main" id="{B8BCA0ED-C862-B790-07D2-79BFD49FC954}"/>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4" name="Rounded Rectangle 3">
            <a:extLst>
              <a:ext uri="{FF2B5EF4-FFF2-40B4-BE49-F238E27FC236}">
                <a16:creationId xmlns:a16="http://schemas.microsoft.com/office/drawing/2014/main" id="{77AE8DF4-FE5A-50CC-5B56-E7F5E03EB28E}"/>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1">
            <a:extLst>
              <a:ext uri="{FF2B5EF4-FFF2-40B4-BE49-F238E27FC236}">
                <a16:creationId xmlns:a16="http://schemas.microsoft.com/office/drawing/2014/main" id="{626FFD92-C8E2-202D-D9C7-8C3997D60D58}"/>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6" name="Text Placeholder 4">
            <a:extLst>
              <a:ext uri="{FF2B5EF4-FFF2-40B4-BE49-F238E27FC236}">
                <a16:creationId xmlns:a16="http://schemas.microsoft.com/office/drawing/2014/main" id="{81F619F5-8FBC-EC59-89F1-435B2CF1EA8F}"/>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9" name="Subtitle 2">
            <a:extLst>
              <a:ext uri="{FF2B5EF4-FFF2-40B4-BE49-F238E27FC236}">
                <a16:creationId xmlns:a16="http://schemas.microsoft.com/office/drawing/2014/main" id="{1D545791-8D3E-45F6-5BD3-6B555C5A04E4}"/>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0" name="Picture 9">
            <a:extLst>
              <a:ext uri="{FF2B5EF4-FFF2-40B4-BE49-F238E27FC236}">
                <a16:creationId xmlns:a16="http://schemas.microsoft.com/office/drawing/2014/main" id="{C29CDCC4-E31A-F82E-BA28-E4EE837C5875}"/>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14" name="TextBox 13">
            <a:extLst>
              <a:ext uri="{FF2B5EF4-FFF2-40B4-BE49-F238E27FC236}">
                <a16:creationId xmlns:a16="http://schemas.microsoft.com/office/drawing/2014/main" id="{DC57A934-6016-BCA5-F89E-1EEA18FFEAE0}"/>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93513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il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BAF68D8-E450-9647-9CE2-5C90C5436525}"/>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2" name="Rounded Rectangle 1">
            <a:extLst>
              <a:ext uri="{FF2B5EF4-FFF2-40B4-BE49-F238E27FC236}">
                <a16:creationId xmlns:a16="http://schemas.microsoft.com/office/drawing/2014/main" id="{BD76063C-CB18-B4DC-94DC-F5F1C733A22B}"/>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27DF6CEE-0845-E88E-510D-21F5BA5CC7B1}"/>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311D1F38-28FB-3F29-9C41-988B4F55E078}"/>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0" name="Picture 9">
            <a:extLst>
              <a:ext uri="{FF2B5EF4-FFF2-40B4-BE49-F238E27FC236}">
                <a16:creationId xmlns:a16="http://schemas.microsoft.com/office/drawing/2014/main" id="{AD3A09A4-7887-41C2-88C8-52C323AAE2A7}"/>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1" name="TextBox 10">
            <a:extLst>
              <a:ext uri="{FF2B5EF4-FFF2-40B4-BE49-F238E27FC236}">
                <a16:creationId xmlns:a16="http://schemas.microsoft.com/office/drawing/2014/main" id="{3976D2DA-6796-8C97-16EE-EA8F14750B5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22A71BE3-BE8C-D8F1-73E9-9C58FE2C47FB}"/>
              </a:ext>
            </a:extLst>
          </p:cNvPr>
          <p:cNvPicPr>
            <a:picLocks noChangeAspect="1"/>
          </p:cNvPicPr>
          <p:nvPr userDrawn="1"/>
        </p:nvPicPr>
        <p:blipFill>
          <a:blip r:embed="rId4"/>
          <a:stretch>
            <a:fillRect/>
          </a:stretch>
        </p:blipFill>
        <p:spPr>
          <a:xfrm rot="5400000">
            <a:off x="11104107" y="6281542"/>
            <a:ext cx="520431" cy="451953"/>
          </a:xfrm>
          <a:prstGeom prst="rect">
            <a:avLst/>
          </a:prstGeom>
        </p:spPr>
      </p:pic>
      <p:pic>
        <p:nvPicPr>
          <p:cNvPr id="20" name="Picture 19">
            <a:extLst>
              <a:ext uri="{FF2B5EF4-FFF2-40B4-BE49-F238E27FC236}">
                <a16:creationId xmlns:a16="http://schemas.microsoft.com/office/drawing/2014/main" id="{51F21C60-77A1-1C08-010E-E48258A894D4}"/>
              </a:ext>
            </a:extLst>
          </p:cNvPr>
          <p:cNvPicPr>
            <a:picLocks noChangeAspect="1"/>
          </p:cNvPicPr>
          <p:nvPr userDrawn="1"/>
        </p:nvPicPr>
        <p:blipFill>
          <a:blip r:embed="rId5"/>
          <a:stretch>
            <a:fillRect/>
          </a:stretch>
        </p:blipFill>
        <p:spPr>
          <a:xfrm>
            <a:off x="590768" y="1483609"/>
            <a:ext cx="6896100" cy="50800"/>
          </a:xfrm>
          <a:prstGeom prst="rect">
            <a:avLst/>
          </a:prstGeom>
        </p:spPr>
      </p:pic>
      <p:sp>
        <p:nvSpPr>
          <p:cNvPr id="21" name="Slide Number Placeholder 2">
            <a:extLst>
              <a:ext uri="{FF2B5EF4-FFF2-40B4-BE49-F238E27FC236}">
                <a16:creationId xmlns:a16="http://schemas.microsoft.com/office/drawing/2014/main" id="{E6E45C08-6A2D-84B6-CD5E-E6FF76343575}"/>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2094977636"/>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 Colum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C786C64C-1B25-464E-8840-A3C614183769}"/>
              </a:ext>
            </a:extLst>
          </p:cNvPr>
          <p:cNvSpPr>
            <a:spLocks noGrp="1"/>
          </p:cNvSpPr>
          <p:nvPr>
            <p:ph type="body" sz="quarter" idx="12" hasCustomPrompt="1"/>
          </p:nvPr>
        </p:nvSpPr>
        <p:spPr>
          <a:xfrm>
            <a:off x="588663"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D2FBE58B-7FE0-7F45-78F3-0A184310CEA9}"/>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C4779E2A-91D4-2114-B096-E7F1C9A6163A}"/>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FA4D9A28-64D5-D9F3-4989-B43943BE277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324272F8-CF1A-9AD1-9807-E9D35830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8619DBE-3943-7388-C97D-11F266FB4C3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2FA321B-9C83-B107-3EB1-0D4022198C78}"/>
              </a:ext>
            </a:extLst>
          </p:cNvPr>
          <p:cNvPicPr>
            <a:picLocks noChangeAspect="1"/>
          </p:cNvPicPr>
          <p:nvPr userDrawn="1"/>
        </p:nvPicPr>
        <p:blipFill>
          <a:blip r:embed="rId5"/>
          <a:stretch>
            <a:fillRect/>
          </a:stretch>
        </p:blipFill>
        <p:spPr>
          <a:xfrm>
            <a:off x="68232" y="399859"/>
            <a:ext cx="520431" cy="451953"/>
          </a:xfrm>
          <a:prstGeom prst="rect">
            <a:avLst/>
          </a:prstGeom>
        </p:spPr>
      </p:pic>
    </p:spTree>
    <p:extLst>
      <p:ext uri="{BB962C8B-B14F-4D97-AF65-F5344CB8AC3E}">
        <p14:creationId xmlns:p14="http://schemas.microsoft.com/office/powerpoint/2010/main" val="117260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2 Column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D8624D37-746E-9841-B5B9-76187ABA58F2}"/>
              </a:ext>
            </a:extLst>
          </p:cNvPr>
          <p:cNvSpPr>
            <a:spLocks noGrp="1"/>
          </p:cNvSpPr>
          <p:nvPr>
            <p:ph type="body" sz="quarter" idx="12" hasCustomPrompt="1"/>
          </p:nvPr>
        </p:nvSpPr>
        <p:spPr>
          <a:xfrm>
            <a:off x="588663" y="1649459"/>
            <a:ext cx="10545315" cy="4193115"/>
          </a:xfrm>
          <a:prstGeom prst="rect">
            <a:avLst/>
          </a:prstGeom>
        </p:spPr>
        <p:txBody>
          <a:bodyPr vert="horz" numCol="2" spcCol="274320"/>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lumMod val="75000"/>
                    <a:lumOff val="25000"/>
                  </a:schemeClr>
                </a:solidFill>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lumMod val="75000"/>
                    <a:lumOff val="25000"/>
                  </a:schemeClr>
                </a:solidFill>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lumMod val="75000"/>
                    <a:lumOff val="25000"/>
                  </a:schemeClr>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p:txBody>
      </p:sp>
      <p:sp>
        <p:nvSpPr>
          <p:cNvPr id="2" name="Slide Number Placeholder 2">
            <a:extLst>
              <a:ext uri="{FF2B5EF4-FFF2-40B4-BE49-F238E27FC236}">
                <a16:creationId xmlns:a16="http://schemas.microsoft.com/office/drawing/2014/main" id="{BCA937F7-CA4E-118B-E6A4-6D39094B84DB}"/>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B991384D-FA48-7034-0B22-DD603F286626}"/>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2928384E-1FA1-9BCB-B581-97B34B9CDB4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D09C230E-5FAB-DCC5-B2AB-E789713687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2F7471D9-1DE6-B7DC-AB87-4323332817A5}"/>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EF51C00-859F-5050-E6E0-6EFC6EFAE554}"/>
              </a:ext>
            </a:extLst>
          </p:cNvPr>
          <p:cNvPicPr>
            <a:picLocks noChangeAspect="1"/>
          </p:cNvPicPr>
          <p:nvPr userDrawn="1"/>
        </p:nvPicPr>
        <p:blipFill>
          <a:blip r:embed="rId5"/>
          <a:stretch>
            <a:fillRect/>
          </a:stretch>
        </p:blipFill>
        <p:spPr>
          <a:xfrm>
            <a:off x="68232" y="399859"/>
            <a:ext cx="520431" cy="451953"/>
          </a:xfrm>
          <a:prstGeom prst="rect">
            <a:avLst/>
          </a:prstGeom>
        </p:spPr>
      </p:pic>
    </p:spTree>
    <p:extLst>
      <p:ext uri="{BB962C8B-B14F-4D97-AF65-F5344CB8AC3E}">
        <p14:creationId xmlns:p14="http://schemas.microsoft.com/office/powerpoint/2010/main" val="358800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Char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88663" y="1713706"/>
            <a:ext cx="10545315" cy="4406347"/>
          </a:xfrm>
          <a:prstGeom prst="rect">
            <a:avLst/>
          </a:prstGeom>
        </p:spPr>
        <p:txBody>
          <a:bodyPr/>
          <a:lstStyle/>
          <a:p>
            <a:r>
              <a:rPr lang="en-US"/>
              <a:t>Click icon to add chart</a:t>
            </a:r>
            <a:endParaRPr lang="en-US" dirty="0"/>
          </a:p>
        </p:txBody>
      </p:sp>
      <p:sp>
        <p:nvSpPr>
          <p:cNvPr id="2" name="Slide Number Placeholder 2">
            <a:extLst>
              <a:ext uri="{FF2B5EF4-FFF2-40B4-BE49-F238E27FC236}">
                <a16:creationId xmlns:a16="http://schemas.microsoft.com/office/drawing/2014/main" id="{6CD567FC-2BAB-6233-BDB3-ACD33C2FD446}"/>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81D25BB5-8CAC-57F4-DCEE-70C69F857AB6}"/>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C476D92A-CC6D-9348-9B21-614C2E12918B}"/>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6792C26D-ED61-0C7A-73C4-6C38BE26A8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87B8F0B3-C6F0-D8F2-1D80-C9A6B23EA3EA}"/>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481CB7D-133D-7DFE-58CF-7EE837CB4045}"/>
              </a:ext>
            </a:extLst>
          </p:cNvPr>
          <p:cNvPicPr>
            <a:picLocks noChangeAspect="1"/>
          </p:cNvPicPr>
          <p:nvPr userDrawn="1"/>
        </p:nvPicPr>
        <p:blipFill>
          <a:blip r:embed="rId5"/>
          <a:stretch>
            <a:fillRect/>
          </a:stretch>
        </p:blipFill>
        <p:spPr>
          <a:xfrm>
            <a:off x="68232" y="399859"/>
            <a:ext cx="520431" cy="451953"/>
          </a:xfrm>
          <a:prstGeom prst="rect">
            <a:avLst/>
          </a:prstGeom>
        </p:spPr>
      </p:pic>
    </p:spTree>
    <p:extLst>
      <p:ext uri="{BB962C8B-B14F-4D97-AF65-F5344CB8AC3E}">
        <p14:creationId xmlns:p14="http://schemas.microsoft.com/office/powerpoint/2010/main" val="2275231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BLANK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9A205C04-E809-1E44-A4F0-1479E25A865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Graphic 4">
            <a:extLst>
              <a:ext uri="{FF2B5EF4-FFF2-40B4-BE49-F238E27FC236}">
                <a16:creationId xmlns:a16="http://schemas.microsoft.com/office/drawing/2014/main" id="{FE5430A1-4A6E-4FD0-DD92-B8899C23FD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0670648D-A4F0-9F92-1F74-20D82E65E67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2060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Sli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E21BA-C247-B3EA-91EF-AA7E88305A2B}"/>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4" name="Picture 3">
            <a:extLst>
              <a:ext uri="{FF2B5EF4-FFF2-40B4-BE49-F238E27FC236}">
                <a16:creationId xmlns:a16="http://schemas.microsoft.com/office/drawing/2014/main" id="{E4C6919B-4B11-DACA-F4AA-CCFC285F126F}"/>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0FAF2E82-1916-A966-EF86-3198A6607045}"/>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1">
            <a:extLst>
              <a:ext uri="{FF2B5EF4-FFF2-40B4-BE49-F238E27FC236}">
                <a16:creationId xmlns:a16="http://schemas.microsoft.com/office/drawing/2014/main" id="{84913B24-7E3A-913F-257F-36713B9DE47D}"/>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10" name="Text Placeholder 4">
            <a:extLst>
              <a:ext uri="{FF2B5EF4-FFF2-40B4-BE49-F238E27FC236}">
                <a16:creationId xmlns:a16="http://schemas.microsoft.com/office/drawing/2014/main" id="{9E3A055D-0C58-D94B-D215-1E834553B396}"/>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11" name="Subtitle 2">
            <a:extLst>
              <a:ext uri="{FF2B5EF4-FFF2-40B4-BE49-F238E27FC236}">
                <a16:creationId xmlns:a16="http://schemas.microsoft.com/office/drawing/2014/main" id="{36E5827A-DE9F-4E3E-4413-A95FFB2440F8}"/>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4" name="Picture 13">
            <a:extLst>
              <a:ext uri="{FF2B5EF4-FFF2-40B4-BE49-F238E27FC236}">
                <a16:creationId xmlns:a16="http://schemas.microsoft.com/office/drawing/2014/main" id="{3C23CED3-D412-9AAB-5E63-86696923EC19}"/>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15" name="TextBox 14">
            <a:extLst>
              <a:ext uri="{FF2B5EF4-FFF2-40B4-BE49-F238E27FC236}">
                <a16:creationId xmlns:a16="http://schemas.microsoft.com/office/drawing/2014/main" id="{9F9E2EDE-C33D-5325-282E-A218608D2AB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2825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il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AFB30AF-3B3A-B44A-BBF6-4AA0138EA531}"/>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2" name="Rounded Rectangle 1">
            <a:extLst>
              <a:ext uri="{FF2B5EF4-FFF2-40B4-BE49-F238E27FC236}">
                <a16:creationId xmlns:a16="http://schemas.microsoft.com/office/drawing/2014/main" id="{137C832B-08C5-8F77-D005-C54BAC97CC8D}"/>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07C761CA-253F-B32F-94AF-03DC8C28D182}"/>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51515A3D-1EF6-938D-5EF7-2BA68B256956}"/>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5" name="Picture 4">
            <a:extLst>
              <a:ext uri="{FF2B5EF4-FFF2-40B4-BE49-F238E27FC236}">
                <a16:creationId xmlns:a16="http://schemas.microsoft.com/office/drawing/2014/main" id="{6BB28239-D9A8-2C69-8E49-3D9DC768AFDA}"/>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0" name="TextBox 9">
            <a:extLst>
              <a:ext uri="{FF2B5EF4-FFF2-40B4-BE49-F238E27FC236}">
                <a16:creationId xmlns:a16="http://schemas.microsoft.com/office/drawing/2014/main" id="{6DBC150F-FA51-1772-FAAD-D2F830FC6E74}"/>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703DF821-2D10-BF67-98AC-8431C7F25FB3}"/>
              </a:ext>
            </a:extLst>
          </p:cNvPr>
          <p:cNvPicPr>
            <a:picLocks noChangeAspect="1"/>
          </p:cNvPicPr>
          <p:nvPr userDrawn="1"/>
        </p:nvPicPr>
        <p:blipFill>
          <a:blip r:embed="rId4"/>
          <a:stretch>
            <a:fillRect/>
          </a:stretch>
        </p:blipFill>
        <p:spPr>
          <a:xfrm>
            <a:off x="590768" y="1483609"/>
            <a:ext cx="6896100" cy="50800"/>
          </a:xfrm>
          <a:prstGeom prst="rect">
            <a:avLst/>
          </a:prstGeom>
        </p:spPr>
      </p:pic>
      <p:sp>
        <p:nvSpPr>
          <p:cNvPr id="12" name="Slide Number Placeholder 2">
            <a:extLst>
              <a:ext uri="{FF2B5EF4-FFF2-40B4-BE49-F238E27FC236}">
                <a16:creationId xmlns:a16="http://schemas.microsoft.com/office/drawing/2014/main" id="{0D83275F-E94F-4171-D05C-ECDF72E9AFA2}"/>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3175250461"/>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ilde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BA966AA-D1A7-B4BE-7277-32EAC21922F6}"/>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E7FAC0-6F10-3D00-8AF4-B227A1B2D356}"/>
              </a:ext>
            </a:extLst>
          </p:cNvPr>
          <p:cNvPicPr>
            <a:picLocks noChangeAspect="1"/>
          </p:cNvPicPr>
          <p:nvPr userDrawn="1"/>
        </p:nvPicPr>
        <p:blipFill>
          <a:blip r:embed="rId3"/>
          <a:stretch>
            <a:fillRect/>
          </a:stretch>
        </p:blipFill>
        <p:spPr>
          <a:xfrm>
            <a:off x="590768" y="1483609"/>
            <a:ext cx="6896100" cy="50800"/>
          </a:xfrm>
          <a:prstGeom prst="rect">
            <a:avLst/>
          </a:prstGeom>
        </p:spPr>
      </p:pic>
      <p:sp>
        <p:nvSpPr>
          <p:cNvPr id="4" name="Text Placeholder 4">
            <a:extLst>
              <a:ext uri="{FF2B5EF4-FFF2-40B4-BE49-F238E27FC236}">
                <a16:creationId xmlns:a16="http://schemas.microsoft.com/office/drawing/2014/main" id="{18945864-D144-4DEB-C0E9-5967BB69A1B0}"/>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5" name="Subtitle 2">
            <a:extLst>
              <a:ext uri="{FF2B5EF4-FFF2-40B4-BE49-F238E27FC236}">
                <a16:creationId xmlns:a16="http://schemas.microsoft.com/office/drawing/2014/main" id="{334DFA45-9844-8AB0-EBB2-C517D073C8B1}"/>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1" name="Picture 10">
            <a:extLst>
              <a:ext uri="{FF2B5EF4-FFF2-40B4-BE49-F238E27FC236}">
                <a16:creationId xmlns:a16="http://schemas.microsoft.com/office/drawing/2014/main" id="{580B658B-344D-BC9C-4CD0-CEA416B4103A}"/>
              </a:ext>
            </a:extLst>
          </p:cNvPr>
          <p:cNvPicPr>
            <a:picLocks noChangeAspect="1"/>
          </p:cNvPicPr>
          <p:nvPr userDrawn="1"/>
        </p:nvPicPr>
        <p:blipFill>
          <a:blip r:embed="rId4"/>
          <a:stretch>
            <a:fillRect/>
          </a:stretch>
        </p:blipFill>
        <p:spPr>
          <a:xfrm rot="5400000">
            <a:off x="11105774" y="6274671"/>
            <a:ext cx="520432" cy="451954"/>
          </a:xfrm>
          <a:prstGeom prst="rect">
            <a:avLst/>
          </a:prstGeom>
        </p:spPr>
      </p:pic>
      <p:pic>
        <p:nvPicPr>
          <p:cNvPr id="12" name="Picture 11">
            <a:extLst>
              <a:ext uri="{FF2B5EF4-FFF2-40B4-BE49-F238E27FC236}">
                <a16:creationId xmlns:a16="http://schemas.microsoft.com/office/drawing/2014/main" id="{E9BFCE79-E473-90AD-B9D1-60648EABF5A1}"/>
              </a:ext>
            </a:extLst>
          </p:cNvPr>
          <p:cNvPicPr>
            <a:picLocks noChangeAspect="1"/>
          </p:cNvPicPr>
          <p:nvPr userDrawn="1"/>
        </p:nvPicPr>
        <p:blipFill>
          <a:blip r:embed="rId5"/>
          <a:stretch>
            <a:fillRect/>
          </a:stretch>
        </p:blipFill>
        <p:spPr>
          <a:xfrm>
            <a:off x="302573" y="6460648"/>
            <a:ext cx="254000" cy="254000"/>
          </a:xfrm>
          <a:prstGeom prst="rect">
            <a:avLst/>
          </a:prstGeom>
        </p:spPr>
      </p:pic>
      <p:sp>
        <p:nvSpPr>
          <p:cNvPr id="13" name="TextBox 12">
            <a:extLst>
              <a:ext uri="{FF2B5EF4-FFF2-40B4-BE49-F238E27FC236}">
                <a16:creationId xmlns:a16="http://schemas.microsoft.com/office/drawing/2014/main" id="{0E947446-8A31-B506-FDF0-1256A5E2CF18}"/>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Placeholder 2">
            <a:extLst>
              <a:ext uri="{FF2B5EF4-FFF2-40B4-BE49-F238E27FC236}">
                <a16:creationId xmlns:a16="http://schemas.microsoft.com/office/drawing/2014/main" id="{DAC969F1-C935-C7DD-3898-F1A38B7D3486}"/>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405894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 Column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C786C64C-1B25-464E-8840-A3C614183769}"/>
              </a:ext>
            </a:extLst>
          </p:cNvPr>
          <p:cNvSpPr>
            <a:spLocks noGrp="1"/>
          </p:cNvSpPr>
          <p:nvPr>
            <p:ph type="body" sz="quarter" idx="12" hasCustomPrompt="1"/>
          </p:nvPr>
        </p:nvSpPr>
        <p:spPr>
          <a:xfrm>
            <a:off x="588663"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D2FBE58B-7FE0-7F45-78F3-0A184310CEA9}"/>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C4779E2A-91D4-2114-B096-E7F1C9A6163A}"/>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FA4D9A28-64D5-D9F3-4989-B43943BE277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324272F8-CF1A-9AD1-9807-E9D35830D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8619DBE-3943-7388-C97D-11F266FB4C3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F185896-1BDB-B429-2233-7BE4C095FFC8}"/>
              </a:ext>
            </a:extLst>
          </p:cNvPr>
          <p:cNvPicPr>
            <a:picLocks noChangeAspect="1"/>
          </p:cNvPicPr>
          <p:nvPr userDrawn="1"/>
        </p:nvPicPr>
        <p:blipFill>
          <a:blip r:embed="rId5"/>
          <a:stretch>
            <a:fillRect/>
          </a:stretch>
        </p:blipFill>
        <p:spPr>
          <a:xfrm>
            <a:off x="70519" y="399860"/>
            <a:ext cx="520432" cy="451954"/>
          </a:xfrm>
          <a:prstGeom prst="rect">
            <a:avLst/>
          </a:prstGeom>
        </p:spPr>
      </p:pic>
    </p:spTree>
    <p:extLst>
      <p:ext uri="{BB962C8B-B14F-4D97-AF65-F5344CB8AC3E}">
        <p14:creationId xmlns:p14="http://schemas.microsoft.com/office/powerpoint/2010/main" val="368850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2 Column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3">
            <a:extLst>
              <a:ext uri="{FF2B5EF4-FFF2-40B4-BE49-F238E27FC236}">
                <a16:creationId xmlns:a16="http://schemas.microsoft.com/office/drawing/2014/main" id="{D8624D37-746E-9841-B5B9-76187ABA58F2}"/>
              </a:ext>
            </a:extLst>
          </p:cNvPr>
          <p:cNvSpPr>
            <a:spLocks noGrp="1"/>
          </p:cNvSpPr>
          <p:nvPr>
            <p:ph type="body" sz="quarter" idx="12" hasCustomPrompt="1"/>
          </p:nvPr>
        </p:nvSpPr>
        <p:spPr>
          <a:xfrm>
            <a:off x="588663" y="1649459"/>
            <a:ext cx="10545315" cy="4193115"/>
          </a:xfrm>
          <a:prstGeom prst="rect">
            <a:avLst/>
          </a:prstGeom>
        </p:spPr>
        <p:txBody>
          <a:bodyPr vert="horz" numCol="2" spcCol="274320"/>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lumMod val="75000"/>
                    <a:lumOff val="25000"/>
                  </a:schemeClr>
                </a:solidFill>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lumMod val="75000"/>
                    <a:lumOff val="25000"/>
                  </a:schemeClr>
                </a:solidFill>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lumMod val="75000"/>
                    <a:lumOff val="25000"/>
                  </a:schemeClr>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p:txBody>
      </p:sp>
      <p:sp>
        <p:nvSpPr>
          <p:cNvPr id="2" name="Slide Number Placeholder 2">
            <a:extLst>
              <a:ext uri="{FF2B5EF4-FFF2-40B4-BE49-F238E27FC236}">
                <a16:creationId xmlns:a16="http://schemas.microsoft.com/office/drawing/2014/main" id="{BCA937F7-CA4E-118B-E6A4-6D39094B84DB}"/>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B991384D-FA48-7034-0B22-DD603F286626}"/>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2928384E-1FA1-9BCB-B581-97B34B9CDB4D}"/>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D09C230E-5FAB-DCC5-B2AB-E7897136871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2F7471D9-1DE6-B7DC-AB87-4323332817A5}"/>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9B16CF5-4471-7CEA-260F-F5FCC0B263B0}"/>
              </a:ext>
            </a:extLst>
          </p:cNvPr>
          <p:cNvPicPr>
            <a:picLocks noChangeAspect="1"/>
          </p:cNvPicPr>
          <p:nvPr userDrawn="1"/>
        </p:nvPicPr>
        <p:blipFill>
          <a:blip r:embed="rId5"/>
          <a:stretch>
            <a:fillRect/>
          </a:stretch>
        </p:blipFill>
        <p:spPr>
          <a:xfrm>
            <a:off x="70519" y="399860"/>
            <a:ext cx="520432" cy="451954"/>
          </a:xfrm>
          <a:prstGeom prst="rect">
            <a:avLst/>
          </a:prstGeom>
        </p:spPr>
      </p:pic>
    </p:spTree>
    <p:extLst>
      <p:ext uri="{BB962C8B-B14F-4D97-AF65-F5344CB8AC3E}">
        <p14:creationId xmlns:p14="http://schemas.microsoft.com/office/powerpoint/2010/main" val="308436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Chart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88663" y="1713706"/>
            <a:ext cx="10545315" cy="4406347"/>
          </a:xfrm>
          <a:prstGeom prst="rect">
            <a:avLst/>
          </a:prstGeom>
        </p:spPr>
        <p:txBody>
          <a:bodyPr/>
          <a:lstStyle/>
          <a:p>
            <a:r>
              <a:rPr lang="en-US"/>
              <a:t>Click icon to add chart</a:t>
            </a:r>
            <a:endParaRPr lang="en-US" dirty="0"/>
          </a:p>
        </p:txBody>
      </p:sp>
      <p:sp>
        <p:nvSpPr>
          <p:cNvPr id="2" name="Slide Number Placeholder 2">
            <a:extLst>
              <a:ext uri="{FF2B5EF4-FFF2-40B4-BE49-F238E27FC236}">
                <a16:creationId xmlns:a16="http://schemas.microsoft.com/office/drawing/2014/main" id="{6CD567FC-2BAB-6233-BDB3-ACD33C2FD446}"/>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81D25BB5-8CAC-57F4-DCEE-70C69F857AB6}"/>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C476D92A-CC6D-9348-9B21-614C2E12918B}"/>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6792C26D-ED61-0C7A-73C4-6C38BE26A8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87B8F0B3-C6F0-D8F2-1D80-C9A6B23EA3EA}"/>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80D410B-3B57-E118-B4E6-3BE8829EBEDB}"/>
              </a:ext>
            </a:extLst>
          </p:cNvPr>
          <p:cNvPicPr>
            <a:picLocks noChangeAspect="1"/>
          </p:cNvPicPr>
          <p:nvPr userDrawn="1"/>
        </p:nvPicPr>
        <p:blipFill>
          <a:blip r:embed="rId5"/>
          <a:stretch>
            <a:fillRect/>
          </a:stretch>
        </p:blipFill>
        <p:spPr>
          <a:xfrm>
            <a:off x="70519" y="399860"/>
            <a:ext cx="520432" cy="451954"/>
          </a:xfrm>
          <a:prstGeom prst="rect">
            <a:avLst/>
          </a:prstGeom>
        </p:spPr>
      </p:pic>
    </p:spTree>
    <p:extLst>
      <p:ext uri="{BB962C8B-B14F-4D97-AF65-F5344CB8AC3E}">
        <p14:creationId xmlns:p14="http://schemas.microsoft.com/office/powerpoint/2010/main" val="2361515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BLANK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9A205C04-E809-1E44-A4F0-1479E25A865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Graphic 4">
            <a:extLst>
              <a:ext uri="{FF2B5EF4-FFF2-40B4-BE49-F238E27FC236}">
                <a16:creationId xmlns:a16="http://schemas.microsoft.com/office/drawing/2014/main" id="{FE5430A1-4A6E-4FD0-DD92-B8899C23FD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0670648D-A4F0-9F92-1F74-20D82E65E67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0854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Slide - Vio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E21BA-C247-B3EA-91EF-AA7E88305A2B}"/>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4" name="Picture 3">
            <a:extLst>
              <a:ext uri="{FF2B5EF4-FFF2-40B4-BE49-F238E27FC236}">
                <a16:creationId xmlns:a16="http://schemas.microsoft.com/office/drawing/2014/main" id="{E4C6919B-4B11-DACA-F4AA-CCFC285F126F}"/>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5" name="Rounded Rectangle 4">
            <a:extLst>
              <a:ext uri="{FF2B5EF4-FFF2-40B4-BE49-F238E27FC236}">
                <a16:creationId xmlns:a16="http://schemas.microsoft.com/office/drawing/2014/main" id="{0FAF2E82-1916-A966-EF86-3198A6607045}"/>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1">
            <a:extLst>
              <a:ext uri="{FF2B5EF4-FFF2-40B4-BE49-F238E27FC236}">
                <a16:creationId xmlns:a16="http://schemas.microsoft.com/office/drawing/2014/main" id="{84913B24-7E3A-913F-257F-36713B9DE47D}"/>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10" name="Text Placeholder 4">
            <a:extLst>
              <a:ext uri="{FF2B5EF4-FFF2-40B4-BE49-F238E27FC236}">
                <a16:creationId xmlns:a16="http://schemas.microsoft.com/office/drawing/2014/main" id="{9E3A055D-0C58-D94B-D215-1E834553B396}"/>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11" name="Subtitle 2">
            <a:extLst>
              <a:ext uri="{FF2B5EF4-FFF2-40B4-BE49-F238E27FC236}">
                <a16:creationId xmlns:a16="http://schemas.microsoft.com/office/drawing/2014/main" id="{36E5827A-DE9F-4E3E-4413-A95FFB2440F8}"/>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4" name="Picture 13">
            <a:extLst>
              <a:ext uri="{FF2B5EF4-FFF2-40B4-BE49-F238E27FC236}">
                <a16:creationId xmlns:a16="http://schemas.microsoft.com/office/drawing/2014/main" id="{3C23CED3-D412-9AAB-5E63-86696923EC19}"/>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15" name="TextBox 14">
            <a:extLst>
              <a:ext uri="{FF2B5EF4-FFF2-40B4-BE49-F238E27FC236}">
                <a16:creationId xmlns:a16="http://schemas.microsoft.com/office/drawing/2014/main" id="{9F9E2EDE-C33D-5325-282E-A218608D2AB2}"/>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9074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Silde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4830744-517E-2EB7-6AD9-5F00DD915581}"/>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A34FE3FB-5F2F-6666-EAB3-BF1A76A8F4C0}"/>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E78474C2-0CD8-39C5-00CF-1418001F84E9}"/>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5" name="Picture 4">
            <a:extLst>
              <a:ext uri="{FF2B5EF4-FFF2-40B4-BE49-F238E27FC236}">
                <a16:creationId xmlns:a16="http://schemas.microsoft.com/office/drawing/2014/main" id="{ADBDD438-2091-1A86-87B4-D437334FD600}"/>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8" name="TextBox 7">
            <a:extLst>
              <a:ext uri="{FF2B5EF4-FFF2-40B4-BE49-F238E27FC236}">
                <a16:creationId xmlns:a16="http://schemas.microsoft.com/office/drawing/2014/main" id="{F23649DC-A2B7-0602-685D-F1659B431048}"/>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49F4C82-6C26-9E10-F878-A80164651F24}"/>
              </a:ext>
            </a:extLst>
          </p:cNvPr>
          <p:cNvPicPr>
            <a:picLocks noChangeAspect="1"/>
          </p:cNvPicPr>
          <p:nvPr userDrawn="1"/>
        </p:nvPicPr>
        <p:blipFill>
          <a:blip r:embed="rId4"/>
          <a:stretch>
            <a:fillRect/>
          </a:stretch>
        </p:blipFill>
        <p:spPr>
          <a:xfrm>
            <a:off x="590768" y="1483609"/>
            <a:ext cx="6896100" cy="50800"/>
          </a:xfrm>
          <a:prstGeom prst="rect">
            <a:avLst/>
          </a:prstGeom>
        </p:spPr>
      </p:pic>
      <p:sp>
        <p:nvSpPr>
          <p:cNvPr id="12" name="Slide Number Placeholder 2">
            <a:extLst>
              <a:ext uri="{FF2B5EF4-FFF2-40B4-BE49-F238E27FC236}">
                <a16:creationId xmlns:a16="http://schemas.microsoft.com/office/drawing/2014/main" id="{39F48DC4-EE65-F82E-DCEF-C70EC024EA60}"/>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a:solidFill>
                <a:srgbClr val="53565A"/>
              </a:solidFill>
            </a:endParaRPr>
          </a:p>
        </p:txBody>
      </p:sp>
      <p:pic>
        <p:nvPicPr>
          <p:cNvPr id="13" name="Picture 12">
            <a:extLst>
              <a:ext uri="{FF2B5EF4-FFF2-40B4-BE49-F238E27FC236}">
                <a16:creationId xmlns:a16="http://schemas.microsoft.com/office/drawing/2014/main" id="{BE5F786A-F503-090F-0194-98B3997E067D}"/>
              </a:ext>
            </a:extLst>
          </p:cNvPr>
          <p:cNvPicPr>
            <a:picLocks noChangeAspect="1"/>
          </p:cNvPicPr>
          <p:nvPr userDrawn="1"/>
        </p:nvPicPr>
        <p:blipFill>
          <a:blip r:embed="rId5"/>
          <a:stretch>
            <a:fillRect/>
          </a:stretch>
        </p:blipFill>
        <p:spPr>
          <a:xfrm rot="5400000">
            <a:off x="11105775" y="6273581"/>
            <a:ext cx="520431" cy="451953"/>
          </a:xfrm>
          <a:prstGeom prst="rect">
            <a:avLst/>
          </a:prstGeom>
        </p:spPr>
      </p:pic>
    </p:spTree>
    <p:extLst>
      <p:ext uri="{BB962C8B-B14F-4D97-AF65-F5344CB8AC3E}">
        <p14:creationId xmlns:p14="http://schemas.microsoft.com/office/powerpoint/2010/main" val="4208748007"/>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 Column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0583E80B-BC30-7448-B2CA-D5934E0C3155}"/>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solidFill>
                  <a:schemeClr val="tx1"/>
                </a:solidFill>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2" name="Slide Number Placeholder 2">
            <a:extLst>
              <a:ext uri="{FF2B5EF4-FFF2-40B4-BE49-F238E27FC236}">
                <a16:creationId xmlns:a16="http://schemas.microsoft.com/office/drawing/2014/main" id="{C250D1CC-6C39-FA91-A952-2E8634E4E190}"/>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441831C0-185F-8011-68D2-D22ABD4ED829}"/>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EEB7B37C-0819-8E72-DB27-CB9E809E76D1}"/>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16ADDB48-0A41-9664-101F-B8079580BD6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BBDDEE05-CBB9-9A68-BED6-0E2FD5D1A0A9}"/>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889A1B9-EAE0-0A88-4250-46CB137BA09B}"/>
              </a:ext>
            </a:extLst>
          </p:cNvPr>
          <p:cNvPicPr>
            <a:picLocks noChangeAspect="1"/>
          </p:cNvPicPr>
          <p:nvPr userDrawn="1"/>
        </p:nvPicPr>
        <p:blipFill>
          <a:blip r:embed="rId5"/>
          <a:stretch>
            <a:fillRect/>
          </a:stretch>
        </p:blipFill>
        <p:spPr>
          <a:xfrm>
            <a:off x="74843" y="399859"/>
            <a:ext cx="520431" cy="451953"/>
          </a:xfrm>
          <a:prstGeom prst="rect">
            <a:avLst/>
          </a:prstGeom>
        </p:spPr>
      </p:pic>
    </p:spTree>
    <p:extLst>
      <p:ext uri="{BB962C8B-B14F-4D97-AF65-F5344CB8AC3E}">
        <p14:creationId xmlns:p14="http://schemas.microsoft.com/office/powerpoint/2010/main" val="2680239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2 Column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95568EA1-2E7D-2B4E-9446-0402A7B7B9E8}"/>
              </a:ext>
            </a:extLst>
          </p:cNvPr>
          <p:cNvSpPr>
            <a:spLocks noGrp="1"/>
          </p:cNvSpPr>
          <p:nvPr>
            <p:ph type="body" sz="quarter" idx="12" hasCustomPrompt="1"/>
          </p:nvPr>
        </p:nvSpPr>
        <p:spPr>
          <a:xfrm>
            <a:off x="590768" y="1649459"/>
            <a:ext cx="10545315" cy="4193115"/>
          </a:xfrm>
          <a:prstGeom prst="rect">
            <a:avLst/>
          </a:prstGeom>
        </p:spPr>
        <p:txBody>
          <a:bodyPr vert="horz" numCol="2" spcCol="274320"/>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lumMod val="75000"/>
                    <a:lumOff val="25000"/>
                  </a:schemeClr>
                </a:solidFill>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lumMod val="75000"/>
                    <a:lumOff val="25000"/>
                  </a:schemeClr>
                </a:solidFill>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lumMod val="75000"/>
                    <a:lumOff val="25000"/>
                  </a:schemeClr>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p:txBody>
      </p:sp>
      <p:sp>
        <p:nvSpPr>
          <p:cNvPr id="2" name="Slide Number Placeholder 2">
            <a:extLst>
              <a:ext uri="{FF2B5EF4-FFF2-40B4-BE49-F238E27FC236}">
                <a16:creationId xmlns:a16="http://schemas.microsoft.com/office/drawing/2014/main" id="{3ABB3DEC-5638-17A6-D531-A8805E9CA32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0D23CFC9-CF35-24C3-F7CD-B2724B2D5899}"/>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6E4AC9B4-582D-83D1-FB27-FF40D49AE511}"/>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B9E45F6E-D4D3-3EA5-EE54-F3666F7F01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E987F97C-36A6-7E5C-617B-5CB2C7B9BE60}"/>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CB68297-0F5C-9A82-3912-1A7487AD3881}"/>
              </a:ext>
            </a:extLst>
          </p:cNvPr>
          <p:cNvPicPr>
            <a:picLocks noChangeAspect="1"/>
          </p:cNvPicPr>
          <p:nvPr userDrawn="1"/>
        </p:nvPicPr>
        <p:blipFill>
          <a:blip r:embed="rId5"/>
          <a:stretch>
            <a:fillRect/>
          </a:stretch>
        </p:blipFill>
        <p:spPr>
          <a:xfrm>
            <a:off x="74843" y="399859"/>
            <a:ext cx="520431" cy="451953"/>
          </a:xfrm>
          <a:prstGeom prst="rect">
            <a:avLst/>
          </a:prstGeom>
        </p:spPr>
      </p:pic>
    </p:spTree>
    <p:extLst>
      <p:ext uri="{BB962C8B-B14F-4D97-AF65-F5344CB8AC3E}">
        <p14:creationId xmlns:p14="http://schemas.microsoft.com/office/powerpoint/2010/main" val="1802326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Chart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90768" y="1713706"/>
            <a:ext cx="10545315" cy="4406347"/>
          </a:xfrm>
          <a:prstGeom prst="rect">
            <a:avLst/>
          </a:prstGeom>
        </p:spPr>
        <p:txBody>
          <a:bodyPr/>
          <a:lstStyle/>
          <a:p>
            <a:r>
              <a:rPr lang="en-US"/>
              <a:t>Click icon to add chart</a:t>
            </a:r>
            <a:endParaRPr lang="en-US" dirty="0"/>
          </a:p>
        </p:txBody>
      </p:sp>
      <p:sp>
        <p:nvSpPr>
          <p:cNvPr id="2" name="Slide Number Placeholder 2">
            <a:extLst>
              <a:ext uri="{FF2B5EF4-FFF2-40B4-BE49-F238E27FC236}">
                <a16:creationId xmlns:a16="http://schemas.microsoft.com/office/drawing/2014/main" id="{4BEA232F-3C8F-149B-01BC-647F86F76AE5}"/>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3" name="Text Placeholder 4">
            <a:extLst>
              <a:ext uri="{FF2B5EF4-FFF2-40B4-BE49-F238E27FC236}">
                <a16:creationId xmlns:a16="http://schemas.microsoft.com/office/drawing/2014/main" id="{63350F41-E1C8-7FC8-59A5-FCC9ED40178D}"/>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D00E5D0C-2BF1-8102-8F2B-8FB36B000585}"/>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E5914653-786E-0E67-F6DE-92DBBE5C39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561AFA74-355C-1F57-AFB7-DE02F5BA8AA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5C784A1A-67B0-BB6B-0740-1B47EC843471}"/>
              </a:ext>
            </a:extLst>
          </p:cNvPr>
          <p:cNvPicPr>
            <a:picLocks noChangeAspect="1"/>
          </p:cNvPicPr>
          <p:nvPr userDrawn="1"/>
        </p:nvPicPr>
        <p:blipFill>
          <a:blip r:embed="rId5"/>
          <a:stretch>
            <a:fillRect/>
          </a:stretch>
        </p:blipFill>
        <p:spPr>
          <a:xfrm>
            <a:off x="74843" y="399859"/>
            <a:ext cx="520431" cy="451953"/>
          </a:xfrm>
          <a:prstGeom prst="rect">
            <a:avLst/>
          </a:prstGeom>
        </p:spPr>
      </p:pic>
    </p:spTree>
    <p:extLst>
      <p:ext uri="{BB962C8B-B14F-4D97-AF65-F5344CB8AC3E}">
        <p14:creationId xmlns:p14="http://schemas.microsoft.com/office/powerpoint/2010/main" val="108540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1 Column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58D3DF8F-148A-9749-8A4D-FDE985A7D883}"/>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12" name="Text Placeholder 13">
            <a:extLst>
              <a:ext uri="{FF2B5EF4-FFF2-40B4-BE49-F238E27FC236}">
                <a16:creationId xmlns:a16="http://schemas.microsoft.com/office/drawing/2014/main" id="{5A5A7ABF-6225-A043-A4AF-4072F07EB843}"/>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pic>
        <p:nvPicPr>
          <p:cNvPr id="2" name="Picture 1">
            <a:extLst>
              <a:ext uri="{FF2B5EF4-FFF2-40B4-BE49-F238E27FC236}">
                <a16:creationId xmlns:a16="http://schemas.microsoft.com/office/drawing/2014/main" id="{F8752F87-1871-B22E-989B-0BEC8F4D8930}"/>
              </a:ext>
            </a:extLst>
          </p:cNvPr>
          <p:cNvPicPr>
            <a:picLocks noChangeAspect="1"/>
          </p:cNvPicPr>
          <p:nvPr userDrawn="1"/>
        </p:nvPicPr>
        <p:blipFill>
          <a:blip r:embed="rId3"/>
          <a:stretch>
            <a:fillRect/>
          </a:stretch>
        </p:blipFill>
        <p:spPr>
          <a:xfrm>
            <a:off x="70338" y="399860"/>
            <a:ext cx="520431" cy="451954"/>
          </a:xfrm>
          <a:prstGeom prst="rect">
            <a:avLst/>
          </a:prstGeom>
        </p:spPr>
      </p:pic>
      <p:sp>
        <p:nvSpPr>
          <p:cNvPr id="3" name="Text Placeholder 4">
            <a:extLst>
              <a:ext uri="{FF2B5EF4-FFF2-40B4-BE49-F238E27FC236}">
                <a16:creationId xmlns:a16="http://schemas.microsoft.com/office/drawing/2014/main" id="{883B251C-25FB-08C6-C0FA-867510A5E9C4}"/>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E2FA13B2-7032-FB24-3066-FB028371FCA3}"/>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8" name="Graphic 7">
            <a:extLst>
              <a:ext uri="{FF2B5EF4-FFF2-40B4-BE49-F238E27FC236}">
                <a16:creationId xmlns:a16="http://schemas.microsoft.com/office/drawing/2014/main" id="{8B8CBE2C-AA8B-B32D-F0F5-47BC2A0416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573" y="6460648"/>
            <a:ext cx="254000" cy="254000"/>
          </a:xfrm>
          <a:prstGeom prst="rect">
            <a:avLst/>
          </a:prstGeom>
        </p:spPr>
      </p:pic>
      <p:sp>
        <p:nvSpPr>
          <p:cNvPr id="9" name="TextBox 8">
            <a:extLst>
              <a:ext uri="{FF2B5EF4-FFF2-40B4-BE49-F238E27FC236}">
                <a16:creationId xmlns:a16="http://schemas.microsoft.com/office/drawing/2014/main" id="{E8595122-5653-46F0-9166-08C697F8038E}"/>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4642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BLANK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BEA232F-3C8F-149B-01BC-647F86F76AE5}"/>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Graphic 4">
            <a:extLst>
              <a:ext uri="{FF2B5EF4-FFF2-40B4-BE49-F238E27FC236}">
                <a16:creationId xmlns:a16="http://schemas.microsoft.com/office/drawing/2014/main" id="{E5914653-786E-0E67-F6DE-92DBBE5C39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561AFA74-355C-1F57-AFB7-DE02F5BA8AA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03918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lout Slide - Gra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784A1A-67B0-BB6B-0740-1B47EC843471}"/>
              </a:ext>
            </a:extLst>
          </p:cNvPr>
          <p:cNvPicPr>
            <a:picLocks noChangeAspect="1"/>
          </p:cNvPicPr>
          <p:nvPr userDrawn="1"/>
        </p:nvPicPr>
        <p:blipFill>
          <a:blip r:embed="rId3"/>
          <a:stretch>
            <a:fillRect/>
          </a:stretch>
        </p:blipFill>
        <p:spPr>
          <a:xfrm>
            <a:off x="74843" y="399859"/>
            <a:ext cx="520431" cy="451953"/>
          </a:xfrm>
          <a:prstGeom prst="rect">
            <a:avLst/>
          </a:prstGeom>
        </p:spPr>
      </p:pic>
      <p:sp>
        <p:nvSpPr>
          <p:cNvPr id="7" name="Slide Number Placeholder 2">
            <a:extLst>
              <a:ext uri="{FF2B5EF4-FFF2-40B4-BE49-F238E27FC236}">
                <a16:creationId xmlns:a16="http://schemas.microsoft.com/office/drawing/2014/main" id="{F4C8B01B-A1EB-874C-038D-2BDD94CFEB46}"/>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9" name="Picture 8">
            <a:extLst>
              <a:ext uri="{FF2B5EF4-FFF2-40B4-BE49-F238E27FC236}">
                <a16:creationId xmlns:a16="http://schemas.microsoft.com/office/drawing/2014/main" id="{E29AE833-E58F-5BD6-92D8-9E062BF6564E}"/>
              </a:ext>
            </a:extLst>
          </p:cNvPr>
          <p:cNvPicPr>
            <a:picLocks noChangeAspect="1"/>
          </p:cNvPicPr>
          <p:nvPr userDrawn="1"/>
        </p:nvPicPr>
        <p:blipFill>
          <a:blip r:embed="rId4"/>
          <a:stretch>
            <a:fillRect/>
          </a:stretch>
        </p:blipFill>
        <p:spPr>
          <a:xfrm rot="5400000">
            <a:off x="11122201" y="6266287"/>
            <a:ext cx="520432" cy="451954"/>
          </a:xfrm>
          <a:prstGeom prst="rect">
            <a:avLst/>
          </a:prstGeom>
        </p:spPr>
      </p:pic>
      <p:sp>
        <p:nvSpPr>
          <p:cNvPr id="11" name="Rounded Rectangle 10">
            <a:extLst>
              <a:ext uri="{FF2B5EF4-FFF2-40B4-BE49-F238E27FC236}">
                <a16:creationId xmlns:a16="http://schemas.microsoft.com/office/drawing/2014/main" id="{E4A69939-6783-A850-0666-890BF86922FD}"/>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1">
            <a:extLst>
              <a:ext uri="{FF2B5EF4-FFF2-40B4-BE49-F238E27FC236}">
                <a16:creationId xmlns:a16="http://schemas.microsoft.com/office/drawing/2014/main" id="{8DEA8042-5B36-E0EA-A824-3C6A651E4A7E}"/>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13" name="Text Placeholder 4">
            <a:extLst>
              <a:ext uri="{FF2B5EF4-FFF2-40B4-BE49-F238E27FC236}">
                <a16:creationId xmlns:a16="http://schemas.microsoft.com/office/drawing/2014/main" id="{4C74256E-DA02-17F1-FC46-7C718EF8C58F}"/>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14" name="Subtitle 2">
            <a:extLst>
              <a:ext uri="{FF2B5EF4-FFF2-40B4-BE49-F238E27FC236}">
                <a16:creationId xmlns:a16="http://schemas.microsoft.com/office/drawing/2014/main" id="{5497A8EC-CEE2-B419-E8F3-5F07FFB4C67F}"/>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5" name="Picture 14">
            <a:extLst>
              <a:ext uri="{FF2B5EF4-FFF2-40B4-BE49-F238E27FC236}">
                <a16:creationId xmlns:a16="http://schemas.microsoft.com/office/drawing/2014/main" id="{E797AE88-FCAD-E0D8-5077-F2BA0B8E4050}"/>
              </a:ext>
            </a:extLst>
          </p:cNvPr>
          <p:cNvPicPr>
            <a:picLocks noChangeAspect="1"/>
          </p:cNvPicPr>
          <p:nvPr userDrawn="1"/>
        </p:nvPicPr>
        <p:blipFill>
          <a:blip r:embed="rId5"/>
          <a:stretch>
            <a:fillRect/>
          </a:stretch>
        </p:blipFill>
        <p:spPr>
          <a:xfrm>
            <a:off x="302573" y="6460648"/>
            <a:ext cx="254000" cy="254000"/>
          </a:xfrm>
          <a:prstGeom prst="rect">
            <a:avLst/>
          </a:prstGeom>
        </p:spPr>
      </p:pic>
      <p:sp>
        <p:nvSpPr>
          <p:cNvPr id="16" name="TextBox 15">
            <a:extLst>
              <a:ext uri="{FF2B5EF4-FFF2-40B4-BE49-F238E27FC236}">
                <a16:creationId xmlns:a16="http://schemas.microsoft.com/office/drawing/2014/main" id="{415B46A7-B0FE-EAF9-F29C-5FFE3B94AA8C}"/>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6007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A7340-0A42-9345-F1DD-C35616A1D961}"/>
              </a:ext>
            </a:extLst>
          </p:cNvPr>
          <p:cNvPicPr>
            <a:picLocks noChangeAspect="1"/>
          </p:cNvPicPr>
          <p:nvPr userDrawn="1"/>
        </p:nvPicPr>
        <p:blipFill>
          <a:blip r:embed="rId3"/>
          <a:stretch>
            <a:fillRect/>
          </a:stretch>
        </p:blipFill>
        <p:spPr>
          <a:xfrm rot="5400000">
            <a:off x="5781531" y="2441465"/>
            <a:ext cx="628935" cy="546181"/>
          </a:xfrm>
          <a:prstGeom prst="rect">
            <a:avLst/>
          </a:prstGeom>
        </p:spPr>
      </p:pic>
      <p:sp>
        <p:nvSpPr>
          <p:cNvPr id="3" name="TextBox 2">
            <a:extLst>
              <a:ext uri="{FF2B5EF4-FFF2-40B4-BE49-F238E27FC236}">
                <a16:creationId xmlns:a16="http://schemas.microsoft.com/office/drawing/2014/main" id="{AEF57E01-577C-01E4-6EDD-9F31DDCAE170}"/>
              </a:ext>
            </a:extLst>
          </p:cNvPr>
          <p:cNvSpPr txBox="1"/>
          <p:nvPr userDrawn="1"/>
        </p:nvSpPr>
        <p:spPr>
          <a:xfrm>
            <a:off x="7119997" y="6478572"/>
            <a:ext cx="4948998" cy="200055"/>
          </a:xfrm>
          <a:prstGeom prst="rect">
            <a:avLst/>
          </a:prstGeom>
          <a:noFill/>
        </p:spPr>
        <p:txBody>
          <a:bodyPr wrap="square" rtlCol="0" anchor="b">
            <a:spAutoFit/>
          </a:bodyPr>
          <a:lstStyle/>
          <a:p>
            <a:pPr algn="ctr"/>
            <a:r>
              <a:rPr lang="en-US" sz="700" b="0" i="0" kern="120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 Benefitsolver®, and the</a:t>
            </a:r>
            <a:r>
              <a:rPr lang="en-US" sz="700" b="0" i="0" kern="1200" baseline="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 logo are registered trademarks of</a:t>
            </a:r>
            <a:r>
              <a:rPr lang="en-US" sz="700" b="0" i="0" kern="1200" baseline="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Businessolver.com, Inc.</a:t>
            </a:r>
          </a:p>
        </p:txBody>
      </p:sp>
      <p:pic>
        <p:nvPicPr>
          <p:cNvPr id="4" name="Graphic 3">
            <a:extLst>
              <a:ext uri="{FF2B5EF4-FFF2-40B4-BE49-F238E27FC236}">
                <a16:creationId xmlns:a16="http://schemas.microsoft.com/office/drawing/2014/main" id="{1FE60FFC-7284-C48A-66C3-B4DA522F4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0196" y="6180812"/>
            <a:ext cx="2685059" cy="397787"/>
          </a:xfrm>
          <a:prstGeom prst="rect">
            <a:avLst/>
          </a:prstGeom>
        </p:spPr>
      </p:pic>
      <p:sp>
        <p:nvSpPr>
          <p:cNvPr id="5" name="TextBox 4">
            <a:extLst>
              <a:ext uri="{FF2B5EF4-FFF2-40B4-BE49-F238E27FC236}">
                <a16:creationId xmlns:a16="http://schemas.microsoft.com/office/drawing/2014/main" id="{946F4F75-7109-2E29-8B34-DEA02137CDE6}"/>
              </a:ext>
            </a:extLst>
          </p:cNvPr>
          <p:cNvSpPr txBox="1"/>
          <p:nvPr userDrawn="1"/>
        </p:nvSpPr>
        <p:spPr>
          <a:xfrm>
            <a:off x="10227542" y="6170795"/>
            <a:ext cx="1750508" cy="307777"/>
          </a:xfrm>
          <a:prstGeom prst="rect">
            <a:avLst/>
          </a:prstGeom>
          <a:noFill/>
        </p:spPr>
        <p:txBody>
          <a:bodyPr wrap="square">
            <a:spAutoFit/>
          </a:bodyPr>
          <a:lstStyle/>
          <a:p>
            <a:pPr algn="l"/>
            <a:r>
              <a:rPr lang="en-US" sz="1400" b="0" i="0" err="1">
                <a:solidFill>
                  <a:schemeClr val="bg1"/>
                </a:solidFill>
                <a:latin typeface="Open Sans" panose="020B0606030504020204" pitchFamily="34" charset="0"/>
                <a:ea typeface="Open Sans" panose="020B0606030504020204" pitchFamily="34" charset="0"/>
                <a:cs typeface="Open Sans" panose="020B0606030504020204" pitchFamily="34" charset="0"/>
              </a:rPr>
              <a:t>businessolver.com</a:t>
            </a:r>
            <a:endParaRPr lang="en-US" sz="14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Graphical user interface, text&#10;&#10;Description automatically generated">
            <a:extLst>
              <a:ext uri="{FF2B5EF4-FFF2-40B4-BE49-F238E27FC236}">
                <a16:creationId xmlns:a16="http://schemas.microsoft.com/office/drawing/2014/main" id="{4EE697D0-BE53-3FEB-B91F-BD1EACBC17F0}"/>
              </a:ext>
            </a:extLst>
          </p:cNvPr>
          <p:cNvPicPr>
            <a:picLocks noChangeAspect="1"/>
          </p:cNvPicPr>
          <p:nvPr userDrawn="1"/>
        </p:nvPicPr>
        <p:blipFill rotWithShape="1">
          <a:blip r:embed="rId6"/>
          <a:srcRect t="-4421" b="46225"/>
          <a:stretch/>
        </p:blipFill>
        <p:spPr>
          <a:xfrm>
            <a:off x="3081638" y="2912623"/>
            <a:ext cx="6028723" cy="783077"/>
          </a:xfrm>
          <a:prstGeom prst="rect">
            <a:avLst/>
          </a:prstGeom>
        </p:spPr>
      </p:pic>
      <p:sp>
        <p:nvSpPr>
          <p:cNvPr id="8" name="TextBox 7">
            <a:extLst>
              <a:ext uri="{FF2B5EF4-FFF2-40B4-BE49-F238E27FC236}">
                <a16:creationId xmlns:a16="http://schemas.microsoft.com/office/drawing/2014/main" id="{F826F5B5-AF51-834C-135C-62E4C76A680C}"/>
              </a:ext>
            </a:extLst>
          </p:cNvPr>
          <p:cNvSpPr txBox="1"/>
          <p:nvPr userDrawn="1"/>
        </p:nvSpPr>
        <p:spPr>
          <a:xfrm>
            <a:off x="0" y="3791107"/>
            <a:ext cx="12192000" cy="307777"/>
          </a:xfrm>
          <a:prstGeom prst="rect">
            <a:avLst/>
          </a:prstGeom>
          <a:noFill/>
        </p:spPr>
        <p:txBody>
          <a:bodyPr wrap="square" rtlCol="0">
            <a:spAutoFit/>
          </a:bodyPr>
          <a:lstStyle/>
          <a:p>
            <a:pPr algn="ctr"/>
            <a:r>
              <a:rPr lang="en-US" sz="1400" b="0" i="0">
                <a:solidFill>
                  <a:schemeClr val="bg1"/>
                </a:solidFill>
                <a:latin typeface="Open Sans" panose="020B0606030504020204" pitchFamily="34" charset="0"/>
                <a:ea typeface="Open Sans" panose="020B0606030504020204" pitchFamily="34" charset="0"/>
                <a:cs typeface="Open Sans" panose="020B0606030504020204" pitchFamily="34" charset="0"/>
              </a:rPr>
              <a:t>Market Leader in Benefits Technology and Innovation</a:t>
            </a:r>
          </a:p>
        </p:txBody>
      </p:sp>
    </p:spTree>
    <p:extLst>
      <p:ext uri="{BB962C8B-B14F-4D97-AF65-F5344CB8AC3E}">
        <p14:creationId xmlns:p14="http://schemas.microsoft.com/office/powerpoint/2010/main" val="154685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2 Column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5A77B1CC-793A-DA4C-8A28-70A90C889C44}"/>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15" name="Text Placeholder 13">
            <a:extLst>
              <a:ext uri="{FF2B5EF4-FFF2-40B4-BE49-F238E27FC236}">
                <a16:creationId xmlns:a16="http://schemas.microsoft.com/office/drawing/2014/main" id="{8AB314A1-2DBF-2E47-87A2-FC1707A50696}"/>
              </a:ext>
            </a:extLst>
          </p:cNvPr>
          <p:cNvSpPr>
            <a:spLocks noGrp="1"/>
          </p:cNvSpPr>
          <p:nvPr>
            <p:ph type="body" sz="quarter" idx="12" hasCustomPrompt="1"/>
          </p:nvPr>
        </p:nvSpPr>
        <p:spPr>
          <a:xfrm>
            <a:off x="590768" y="1649459"/>
            <a:ext cx="10545315" cy="4193115"/>
          </a:xfrm>
          <a:prstGeom prst="rect">
            <a:avLst/>
          </a:prstGeom>
        </p:spPr>
        <p:txBody>
          <a:bodyPr vert="horz" numCol="2" spcCol="274320"/>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lumMod val="75000"/>
                    <a:lumOff val="25000"/>
                  </a:schemeClr>
                </a:solidFill>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lumMod val="75000"/>
                    <a:lumOff val="25000"/>
                  </a:schemeClr>
                </a:solidFill>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lumMod val="75000"/>
                    <a:lumOff val="25000"/>
                  </a:schemeClr>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Two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endParaRPr kumimoji="0" lang="en-US" sz="1600" b="0" i="0" u="none" strike="noStrike" kern="1200" cap="none" spc="0" normalizeH="0" baseline="0" noProof="0" dirty="0">
              <a:ln>
                <a:noFill/>
              </a:ln>
              <a:solidFill>
                <a:srgbClr val="424242"/>
              </a:solidFill>
              <a:effectLst/>
              <a:uLnTx/>
              <a:uFillTx/>
              <a:latin typeface="Open Sans"/>
              <a:ea typeface="+mn-ea"/>
              <a:cs typeface="Open Sans"/>
            </a:endParaRPr>
          </a:p>
        </p:txBody>
      </p:sp>
      <p:pic>
        <p:nvPicPr>
          <p:cNvPr id="2" name="Picture 1">
            <a:extLst>
              <a:ext uri="{FF2B5EF4-FFF2-40B4-BE49-F238E27FC236}">
                <a16:creationId xmlns:a16="http://schemas.microsoft.com/office/drawing/2014/main" id="{672DBE58-5770-2942-AB5B-65C208C985F8}"/>
              </a:ext>
            </a:extLst>
          </p:cNvPr>
          <p:cNvPicPr>
            <a:picLocks noChangeAspect="1"/>
          </p:cNvPicPr>
          <p:nvPr userDrawn="1"/>
        </p:nvPicPr>
        <p:blipFill>
          <a:blip r:embed="rId3"/>
          <a:stretch>
            <a:fillRect/>
          </a:stretch>
        </p:blipFill>
        <p:spPr>
          <a:xfrm>
            <a:off x="70338" y="399860"/>
            <a:ext cx="520431" cy="451954"/>
          </a:xfrm>
          <a:prstGeom prst="rect">
            <a:avLst/>
          </a:prstGeom>
        </p:spPr>
      </p:pic>
      <p:sp>
        <p:nvSpPr>
          <p:cNvPr id="3" name="Text Placeholder 4">
            <a:extLst>
              <a:ext uri="{FF2B5EF4-FFF2-40B4-BE49-F238E27FC236}">
                <a16:creationId xmlns:a16="http://schemas.microsoft.com/office/drawing/2014/main" id="{D94663D9-5552-5A6E-702C-F31F17433BF6}"/>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D3D40876-C5BD-4019-7FD6-405AB40B3558}"/>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8D81085B-C4E2-59E3-CC01-87CB360200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A4EB3E8E-A69D-3A8D-E706-D3F11ABFD2CB}"/>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5575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Chart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hart Placeholder 10">
            <a:extLst>
              <a:ext uri="{FF2B5EF4-FFF2-40B4-BE49-F238E27FC236}">
                <a16:creationId xmlns:a16="http://schemas.microsoft.com/office/drawing/2014/main" id="{8C5D3025-126B-974A-9F70-AD0BFDBCCCFE}"/>
              </a:ext>
            </a:extLst>
          </p:cNvPr>
          <p:cNvSpPr>
            <a:spLocks noGrp="1"/>
          </p:cNvSpPr>
          <p:nvPr>
            <p:ph type="chart" sz="quarter" idx="12"/>
          </p:nvPr>
        </p:nvSpPr>
        <p:spPr>
          <a:xfrm>
            <a:off x="590768" y="1713706"/>
            <a:ext cx="10545315" cy="4406347"/>
          </a:xfrm>
          <a:prstGeom prst="rect">
            <a:avLst/>
          </a:prstGeom>
        </p:spPr>
        <p:txBody>
          <a:bodyPr/>
          <a:lstStyle/>
          <a:p>
            <a:r>
              <a:rPr lang="en-US"/>
              <a:t>Click icon to add chart</a:t>
            </a:r>
            <a:endParaRPr lang="en-US" dirty="0"/>
          </a:p>
        </p:txBody>
      </p:sp>
      <p:sp>
        <p:nvSpPr>
          <p:cNvPr id="13" name="Slide Number Placeholder 2">
            <a:extLst>
              <a:ext uri="{FF2B5EF4-FFF2-40B4-BE49-F238E27FC236}">
                <a16:creationId xmlns:a16="http://schemas.microsoft.com/office/drawing/2014/main" id="{9A205C04-E809-1E44-A4F0-1479E25A865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2" name="Picture 1">
            <a:extLst>
              <a:ext uri="{FF2B5EF4-FFF2-40B4-BE49-F238E27FC236}">
                <a16:creationId xmlns:a16="http://schemas.microsoft.com/office/drawing/2014/main" id="{8016F73F-B89F-DFCD-87EB-82B0B342345A}"/>
              </a:ext>
            </a:extLst>
          </p:cNvPr>
          <p:cNvPicPr>
            <a:picLocks noChangeAspect="1"/>
          </p:cNvPicPr>
          <p:nvPr userDrawn="1"/>
        </p:nvPicPr>
        <p:blipFill>
          <a:blip r:embed="rId3"/>
          <a:stretch>
            <a:fillRect/>
          </a:stretch>
        </p:blipFill>
        <p:spPr>
          <a:xfrm>
            <a:off x="70338" y="399860"/>
            <a:ext cx="520431" cy="451954"/>
          </a:xfrm>
          <a:prstGeom prst="rect">
            <a:avLst/>
          </a:prstGeom>
        </p:spPr>
      </p:pic>
      <p:sp>
        <p:nvSpPr>
          <p:cNvPr id="3" name="Text Placeholder 4">
            <a:extLst>
              <a:ext uri="{FF2B5EF4-FFF2-40B4-BE49-F238E27FC236}">
                <a16:creationId xmlns:a16="http://schemas.microsoft.com/office/drawing/2014/main" id="{30136522-D545-1F27-C87C-9AD10B47CE91}"/>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4" name="Subtitle 2">
            <a:extLst>
              <a:ext uri="{FF2B5EF4-FFF2-40B4-BE49-F238E27FC236}">
                <a16:creationId xmlns:a16="http://schemas.microsoft.com/office/drawing/2014/main" id="{7EEE68B3-D8A3-765D-C1E5-F10B308C4778}"/>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5" name="Graphic 4">
            <a:extLst>
              <a:ext uri="{FF2B5EF4-FFF2-40B4-BE49-F238E27FC236}">
                <a16:creationId xmlns:a16="http://schemas.microsoft.com/office/drawing/2014/main" id="{FE5430A1-4A6E-4FD0-DD92-B8899C23FD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0670648D-A4F0-9F92-1F74-20D82E65E67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5211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BLANK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9A205C04-E809-1E44-A4F0-1479E25A8657}"/>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Graphic 4">
            <a:extLst>
              <a:ext uri="{FF2B5EF4-FFF2-40B4-BE49-F238E27FC236}">
                <a16:creationId xmlns:a16="http://schemas.microsoft.com/office/drawing/2014/main" id="{FE5430A1-4A6E-4FD0-DD92-B8899C23FD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6" name="TextBox 5">
            <a:extLst>
              <a:ext uri="{FF2B5EF4-FFF2-40B4-BE49-F238E27FC236}">
                <a16:creationId xmlns:a16="http://schemas.microsoft.com/office/drawing/2014/main" id="{0670648D-A4F0-9F92-1F74-20D82E65E67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994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 Slide -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Slide Number Placeholder 2">
            <a:extLst>
              <a:ext uri="{FF2B5EF4-FFF2-40B4-BE49-F238E27FC236}">
                <a16:creationId xmlns:a16="http://schemas.microsoft.com/office/drawing/2014/main" id="{58D3DF8F-148A-9749-8A4D-FDE985A7D883}"/>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pic>
        <p:nvPicPr>
          <p:cNvPr id="5" name="Picture 4">
            <a:extLst>
              <a:ext uri="{FF2B5EF4-FFF2-40B4-BE49-F238E27FC236}">
                <a16:creationId xmlns:a16="http://schemas.microsoft.com/office/drawing/2014/main" id="{1FDA939F-8DCE-E8A0-1363-D98109C00BDF}"/>
              </a:ext>
            </a:extLst>
          </p:cNvPr>
          <p:cNvPicPr>
            <a:picLocks noChangeAspect="1"/>
          </p:cNvPicPr>
          <p:nvPr userDrawn="1"/>
        </p:nvPicPr>
        <p:blipFill>
          <a:blip r:embed="rId3"/>
          <a:stretch>
            <a:fillRect/>
          </a:stretch>
        </p:blipFill>
        <p:spPr>
          <a:xfrm rot="5400000">
            <a:off x="11122201" y="6266287"/>
            <a:ext cx="520432" cy="451954"/>
          </a:xfrm>
          <a:prstGeom prst="rect">
            <a:avLst/>
          </a:prstGeom>
        </p:spPr>
      </p:pic>
      <p:sp>
        <p:nvSpPr>
          <p:cNvPr id="6" name="Rounded Rectangle 5">
            <a:extLst>
              <a:ext uri="{FF2B5EF4-FFF2-40B4-BE49-F238E27FC236}">
                <a16:creationId xmlns:a16="http://schemas.microsoft.com/office/drawing/2014/main" id="{C44D1EAF-A881-FFDB-0DA2-AF5CF2FBE00C}"/>
              </a:ext>
            </a:extLst>
          </p:cNvPr>
          <p:cNvSpPr/>
          <p:nvPr userDrawn="1"/>
        </p:nvSpPr>
        <p:spPr>
          <a:xfrm>
            <a:off x="5891281" y="758545"/>
            <a:ext cx="5700950" cy="5340910"/>
          </a:xfrm>
          <a:prstGeom prst="roundRect">
            <a:avLst>
              <a:gd name="adj" fmla="val 82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1">
            <a:extLst>
              <a:ext uri="{FF2B5EF4-FFF2-40B4-BE49-F238E27FC236}">
                <a16:creationId xmlns:a16="http://schemas.microsoft.com/office/drawing/2014/main" id="{FC2E27E7-AEB9-BE5B-8ACC-FDD48B14157A}"/>
              </a:ext>
            </a:extLst>
          </p:cNvPr>
          <p:cNvSpPr>
            <a:spLocks noGrp="1"/>
          </p:cNvSpPr>
          <p:nvPr>
            <p:ph sz="quarter" idx="14" hasCustomPrompt="1"/>
          </p:nvPr>
        </p:nvSpPr>
        <p:spPr>
          <a:xfrm>
            <a:off x="6288700" y="1177724"/>
            <a:ext cx="4906111" cy="4502552"/>
          </a:xfrm>
          <a:prstGeom prst="rect">
            <a:avLst/>
          </a:prstGeom>
        </p:spPr>
        <p:txBody>
          <a:bodyPr/>
          <a:lstStyle/>
          <a:p>
            <a:pPr lvl="0"/>
            <a:r>
              <a:rPr lang="en-US"/>
              <a:t>Chart/image/photo/stat</a:t>
            </a:r>
          </a:p>
        </p:txBody>
      </p:sp>
      <p:sp>
        <p:nvSpPr>
          <p:cNvPr id="9" name="Text Placeholder 4">
            <a:extLst>
              <a:ext uri="{FF2B5EF4-FFF2-40B4-BE49-F238E27FC236}">
                <a16:creationId xmlns:a16="http://schemas.microsoft.com/office/drawing/2014/main" id="{A48CADB8-56A3-C630-2F23-D7C055D44557}"/>
              </a:ext>
            </a:extLst>
          </p:cNvPr>
          <p:cNvSpPr>
            <a:spLocks noGrp="1"/>
          </p:cNvSpPr>
          <p:nvPr>
            <p:ph type="body" sz="quarter" idx="12" hasCustomPrompt="1"/>
          </p:nvPr>
        </p:nvSpPr>
        <p:spPr>
          <a:xfrm>
            <a:off x="590768" y="2185784"/>
            <a:ext cx="4880937" cy="793953"/>
          </a:xfrm>
          <a:prstGeom prst="rect">
            <a:avLst/>
          </a:prstGeom>
        </p:spPr>
        <p:txBody>
          <a:bodyPr>
            <a:normAutofit/>
          </a:bodyPr>
          <a:lstStyle>
            <a:lvl1pPr>
              <a:defRPr sz="40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Call Out Slide</a:t>
            </a:r>
          </a:p>
        </p:txBody>
      </p:sp>
      <p:sp>
        <p:nvSpPr>
          <p:cNvPr id="10" name="Subtitle 2">
            <a:extLst>
              <a:ext uri="{FF2B5EF4-FFF2-40B4-BE49-F238E27FC236}">
                <a16:creationId xmlns:a16="http://schemas.microsoft.com/office/drawing/2014/main" id="{DB1D8513-0F3A-10BF-FF34-55FCDB4E43B4}"/>
              </a:ext>
            </a:extLst>
          </p:cNvPr>
          <p:cNvSpPr>
            <a:spLocks noGrp="1"/>
          </p:cNvSpPr>
          <p:nvPr>
            <p:ph type="subTitle" idx="1" hasCustomPrompt="1"/>
          </p:nvPr>
        </p:nvSpPr>
        <p:spPr>
          <a:xfrm>
            <a:off x="590768" y="3131503"/>
            <a:ext cx="4880938" cy="2113635"/>
          </a:xfrm>
          <a:prstGeom prst="rect">
            <a:avLst/>
          </a:prstGeom>
        </p:spPr>
        <p:txBody>
          <a:bodyPr/>
          <a:lstStyle>
            <a:lvl1pPr marL="0" indent="0" algn="l">
              <a:buFont typeface="Arial"/>
              <a:buNone/>
              <a:defRPr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buSzTx/>
              <a:defRPr/>
            </a:pPr>
            <a:r>
              <a:rPr lang="en-US" b="1">
                <a:solidFill>
                  <a:schemeClr val="bg1"/>
                </a:solidFill>
              </a:rPr>
              <a:t>White text only. This slide is used to call forward and emphasize a singular message. stats, photos, system shots, solvers, etc. </a:t>
            </a:r>
          </a:p>
        </p:txBody>
      </p:sp>
      <p:pic>
        <p:nvPicPr>
          <p:cNvPr id="11" name="Picture 10">
            <a:extLst>
              <a:ext uri="{FF2B5EF4-FFF2-40B4-BE49-F238E27FC236}">
                <a16:creationId xmlns:a16="http://schemas.microsoft.com/office/drawing/2014/main" id="{CBA5BEB3-C5A4-B589-EE0E-A4CFBE7CB85C}"/>
              </a:ext>
            </a:extLst>
          </p:cNvPr>
          <p:cNvPicPr>
            <a:picLocks noChangeAspect="1"/>
          </p:cNvPicPr>
          <p:nvPr userDrawn="1"/>
        </p:nvPicPr>
        <p:blipFill>
          <a:blip r:embed="rId4"/>
          <a:stretch>
            <a:fillRect/>
          </a:stretch>
        </p:blipFill>
        <p:spPr>
          <a:xfrm>
            <a:off x="302573" y="6460648"/>
            <a:ext cx="254000" cy="254000"/>
          </a:xfrm>
          <a:prstGeom prst="rect">
            <a:avLst/>
          </a:prstGeom>
        </p:spPr>
      </p:pic>
      <p:sp>
        <p:nvSpPr>
          <p:cNvPr id="13" name="TextBox 12">
            <a:extLst>
              <a:ext uri="{FF2B5EF4-FFF2-40B4-BE49-F238E27FC236}">
                <a16:creationId xmlns:a16="http://schemas.microsoft.com/office/drawing/2014/main" id="{D132EB0A-CA37-2A2C-3CAD-86079D79E9A3}"/>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596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ilde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D76063C-CB18-B4DC-94DC-F5F1C733A22B}"/>
              </a:ext>
            </a:extLst>
          </p:cNvPr>
          <p:cNvSpPr/>
          <p:nvPr userDrawn="1"/>
        </p:nvSpPr>
        <p:spPr>
          <a:xfrm>
            <a:off x="296561" y="308919"/>
            <a:ext cx="11069429" cy="5980670"/>
          </a:xfrm>
          <a:prstGeom prst="roundRect">
            <a:avLst>
              <a:gd name="adj" fmla="val 152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4">
            <a:extLst>
              <a:ext uri="{FF2B5EF4-FFF2-40B4-BE49-F238E27FC236}">
                <a16:creationId xmlns:a16="http://schemas.microsoft.com/office/drawing/2014/main" id="{27DF6CEE-0845-E88E-510D-21F5BA5CC7B1}"/>
              </a:ext>
            </a:extLst>
          </p:cNvPr>
          <p:cNvSpPr>
            <a:spLocks noGrp="1"/>
          </p:cNvSpPr>
          <p:nvPr>
            <p:ph type="body" sz="quarter" idx="12" hasCustomPrompt="1"/>
          </p:nvPr>
        </p:nvSpPr>
        <p:spPr>
          <a:xfrm>
            <a:off x="590769" y="1988622"/>
            <a:ext cx="5387124" cy="793953"/>
          </a:xfrm>
          <a:prstGeom prst="rect">
            <a:avLst/>
          </a:prstGeom>
        </p:spPr>
        <p:txBody>
          <a:bodyPr/>
          <a:lstStyle>
            <a:lvl1pPr>
              <a:defRPr sz="54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Transition</a:t>
            </a:r>
          </a:p>
        </p:txBody>
      </p:sp>
      <p:sp>
        <p:nvSpPr>
          <p:cNvPr id="4" name="Subtitle 2">
            <a:extLst>
              <a:ext uri="{FF2B5EF4-FFF2-40B4-BE49-F238E27FC236}">
                <a16:creationId xmlns:a16="http://schemas.microsoft.com/office/drawing/2014/main" id="{311D1F38-28FB-3F29-9C41-988B4F55E078}"/>
              </a:ext>
            </a:extLst>
          </p:cNvPr>
          <p:cNvSpPr>
            <a:spLocks noGrp="1"/>
          </p:cNvSpPr>
          <p:nvPr>
            <p:ph type="subTitle" idx="1" hasCustomPrompt="1"/>
          </p:nvPr>
        </p:nvSpPr>
        <p:spPr>
          <a:xfrm>
            <a:off x="590768" y="2934341"/>
            <a:ext cx="5387125" cy="2113635"/>
          </a:xfrm>
          <a:prstGeom prst="rect">
            <a:avLst/>
          </a:prstGeom>
        </p:spPr>
        <p:txBody>
          <a:bodyPr/>
          <a:lstStyle>
            <a:lvl1pPr marL="0" indent="0" algn="l">
              <a:buFont typeface="Arial"/>
              <a:buNone/>
              <a:defRPr b="1"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p:txBody>
      </p:sp>
      <p:pic>
        <p:nvPicPr>
          <p:cNvPr id="10" name="Picture 9">
            <a:extLst>
              <a:ext uri="{FF2B5EF4-FFF2-40B4-BE49-F238E27FC236}">
                <a16:creationId xmlns:a16="http://schemas.microsoft.com/office/drawing/2014/main" id="{AD3A09A4-7887-41C2-88C8-52C323AAE2A7}"/>
              </a:ext>
            </a:extLst>
          </p:cNvPr>
          <p:cNvPicPr>
            <a:picLocks noChangeAspect="1"/>
          </p:cNvPicPr>
          <p:nvPr userDrawn="1"/>
        </p:nvPicPr>
        <p:blipFill>
          <a:blip r:embed="rId3"/>
          <a:stretch>
            <a:fillRect/>
          </a:stretch>
        </p:blipFill>
        <p:spPr>
          <a:xfrm>
            <a:off x="302573" y="6460648"/>
            <a:ext cx="254000" cy="254000"/>
          </a:xfrm>
          <a:prstGeom prst="rect">
            <a:avLst/>
          </a:prstGeom>
        </p:spPr>
      </p:pic>
      <p:sp>
        <p:nvSpPr>
          <p:cNvPr id="11" name="TextBox 10">
            <a:extLst>
              <a:ext uri="{FF2B5EF4-FFF2-40B4-BE49-F238E27FC236}">
                <a16:creationId xmlns:a16="http://schemas.microsoft.com/office/drawing/2014/main" id="{3976D2DA-6796-8C97-16EE-EA8F14750B5D}"/>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97BD7AB5-F9D6-5C50-20A1-AAFD01B6100D}"/>
              </a:ext>
            </a:extLst>
          </p:cNvPr>
          <p:cNvPicPr>
            <a:picLocks noChangeAspect="1"/>
          </p:cNvPicPr>
          <p:nvPr userDrawn="1"/>
        </p:nvPicPr>
        <p:blipFill>
          <a:blip r:embed="rId4"/>
          <a:stretch>
            <a:fillRect/>
          </a:stretch>
        </p:blipFill>
        <p:spPr>
          <a:xfrm rot="5400000">
            <a:off x="11105774" y="6288412"/>
            <a:ext cx="520431" cy="451953"/>
          </a:xfrm>
          <a:prstGeom prst="rect">
            <a:avLst/>
          </a:prstGeom>
        </p:spPr>
      </p:pic>
      <p:pic>
        <p:nvPicPr>
          <p:cNvPr id="13" name="Picture 12">
            <a:extLst>
              <a:ext uri="{FF2B5EF4-FFF2-40B4-BE49-F238E27FC236}">
                <a16:creationId xmlns:a16="http://schemas.microsoft.com/office/drawing/2014/main" id="{2D6799B7-6529-4D09-F440-8EEB15C078D2}"/>
              </a:ext>
            </a:extLst>
          </p:cNvPr>
          <p:cNvPicPr>
            <a:picLocks noChangeAspect="1"/>
          </p:cNvPicPr>
          <p:nvPr userDrawn="1"/>
        </p:nvPicPr>
        <p:blipFill>
          <a:blip r:embed="rId5"/>
          <a:stretch>
            <a:fillRect/>
          </a:stretch>
        </p:blipFill>
        <p:spPr>
          <a:xfrm>
            <a:off x="590768" y="1483609"/>
            <a:ext cx="6896100" cy="50800"/>
          </a:xfrm>
          <a:prstGeom prst="rect">
            <a:avLst/>
          </a:prstGeom>
        </p:spPr>
      </p:pic>
      <p:sp>
        <p:nvSpPr>
          <p:cNvPr id="14" name="Slide Number Placeholder 2">
            <a:extLst>
              <a:ext uri="{FF2B5EF4-FFF2-40B4-BE49-F238E27FC236}">
                <a16:creationId xmlns:a16="http://schemas.microsoft.com/office/drawing/2014/main" id="{4A4FC775-079D-5A5B-1335-8C8F6DE5A3C3}"/>
              </a:ext>
            </a:extLst>
          </p:cNvPr>
          <p:cNvSpPr txBox="1">
            <a:spLocks/>
          </p:cNvSpPr>
          <p:nvPr userDrawn="1"/>
        </p:nvSpPr>
        <p:spPr>
          <a:xfrm>
            <a:off x="9219841" y="640575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rgbClr val="53565A"/>
                </a:solidFill>
              </a:rPr>
              <a:pPr/>
              <a:t>‹#›</a:t>
            </a:fld>
            <a:endParaRPr lang="en-US">
              <a:solidFill>
                <a:srgbClr val="53565A"/>
              </a:solidFill>
            </a:endParaRPr>
          </a:p>
        </p:txBody>
      </p:sp>
    </p:spTree>
    <p:extLst>
      <p:ext uri="{BB962C8B-B14F-4D97-AF65-F5344CB8AC3E}">
        <p14:creationId xmlns:p14="http://schemas.microsoft.com/office/powerpoint/2010/main" val="1639354705"/>
      </p:ext>
    </p:extLst>
  </p:cSld>
  <p:clrMapOvr>
    <a:masterClrMapping/>
  </p:clrMapOvr>
  <p:extLst>
    <p:ext uri="{DCECCB84-F9BA-43D5-87BE-67443E8EF086}">
      <p15:sldGuideLst xmlns:p15="http://schemas.microsoft.com/office/powerpoint/2012/main">
        <p15:guide id="1" orient="horz" pos="2160">
          <p15:clr>
            <a:srgbClr val="FBAE40"/>
          </p15:clr>
        </p15:guide>
        <p15:guide id="2" pos="11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1 Column - Turquo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9AAC1A9A-91CB-F741-B9E2-D88250B0ACE6}"/>
              </a:ext>
            </a:extLst>
          </p:cNvPr>
          <p:cNvSpPr>
            <a:spLocks noGrp="1"/>
          </p:cNvSpPr>
          <p:nvPr>
            <p:ph type="body" sz="quarter" idx="12" hasCustomPrompt="1"/>
          </p:nvPr>
        </p:nvSpPr>
        <p:spPr>
          <a:xfrm>
            <a:off x="590768" y="1651820"/>
            <a:ext cx="10545314" cy="446928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Pct val="100000"/>
              <a:buFontTx/>
              <a:buNone/>
              <a:tabLst/>
              <a:defRPr sz="1600" b="0" baseline="0">
                <a:solidFill>
                  <a:schemeClr val="tx1"/>
                </a:solidFill>
                <a:latin typeface="+mj-lt"/>
              </a:defRPr>
            </a:lvl1pPr>
            <a:lvl2pPr marL="7429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a:solidFill>
                  <a:schemeClr val="tx1"/>
                </a:solidFill>
                <a:latin typeface="+mj-lt"/>
              </a:defRPr>
            </a:lvl2pPr>
            <a:lvl3pPr marL="1200150" marR="0"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sz="1600" b="0" baseline="0">
                <a:solidFill>
                  <a:schemeClr val="tx1"/>
                </a:solidFill>
              </a:defRPr>
            </a:lvl3pPr>
            <a:lvl4pPr marL="1714500" marR="0"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lvl4pPr>
            <a:lvl5pPr marL="2057400" marR="0" indent="-22860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lvl5pPr>
          </a:lstStyle>
          <a:p>
            <a:pPr marL="0" marR="0" lvl="0" indent="0" algn="l" defTabSz="457200" rtl="0" eaLnBrk="1" fontAlgn="auto" latinLnBrk="0" hangingPunct="1">
              <a:lnSpc>
                <a:spcPct val="100000"/>
              </a:lnSpc>
              <a:spcBef>
                <a:spcPct val="20000"/>
              </a:spcBef>
              <a:spcAft>
                <a:spcPts val="0"/>
              </a:spcAft>
              <a:buClrTx/>
              <a:buSzPct val="100000"/>
              <a:buFontTx/>
              <a:buNone/>
              <a:tabLst/>
              <a:defRPr/>
            </a:pPr>
            <a:r>
              <a:rPr kumimoji="0" lang="en-US" sz="1800" b="0" i="0" u="none" strike="noStrike" kern="1200" cap="none" spc="0" normalizeH="0" baseline="0" noProof="0" dirty="0">
                <a:ln>
                  <a:noFill/>
                </a:ln>
                <a:solidFill>
                  <a:srgbClr val="00205B"/>
                </a:solidFill>
                <a:effectLst/>
                <a:uLnTx/>
                <a:uFillTx/>
                <a:latin typeface="Open Sans"/>
                <a:ea typeface="+mn-ea"/>
                <a:cs typeface="Open Sans"/>
              </a:rPr>
              <a:t>One Column Layout</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1</a:t>
            </a:r>
          </a:p>
          <a:p>
            <a:pPr marL="742950" marR="0" lvl="1"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Bullet 2</a:t>
            </a:r>
          </a:p>
          <a:p>
            <a:pPr marL="1200150" marR="0" lvl="2" indent="-285750" algn="l" defTabSz="457200" rtl="0" eaLnBrk="1" fontAlgn="auto" latinLnBrk="0" hangingPunct="1">
              <a:lnSpc>
                <a:spcPct val="100000"/>
              </a:lnSpc>
              <a:spcBef>
                <a:spcPct val="20000"/>
              </a:spcBef>
              <a:spcAft>
                <a:spcPts val="0"/>
              </a:spcAft>
              <a:buClr>
                <a:srgbClr val="FF82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Sub Bullet</a:t>
            </a:r>
          </a:p>
          <a:p>
            <a:pPr marL="1714500" marR="0" lvl="3" indent="-342900" algn="l" defTabSz="457200" rtl="0" eaLnBrk="1" fontAlgn="auto" latinLnBrk="0" hangingPunct="1">
              <a:lnSpc>
                <a:spcPct val="100000"/>
              </a:lnSpc>
              <a:spcBef>
                <a:spcPct val="20000"/>
              </a:spcBef>
              <a:spcAft>
                <a:spcPts val="0"/>
              </a:spcAft>
              <a:buClr>
                <a:srgbClr val="FF8200"/>
              </a:buClr>
              <a:buSzPct val="100000"/>
              <a:buFont typeface="+mj-lt"/>
              <a:buAutoNum type="arabicPeriod"/>
              <a:tabLst/>
              <a:defRPr/>
            </a:pPr>
            <a:r>
              <a:rPr kumimoji="0" lang="en-US" sz="1600" b="0" i="0" u="none" strike="noStrike" kern="1200" cap="none" spc="0" normalizeH="0" baseline="0" noProof="0" dirty="0">
                <a:ln>
                  <a:noFill/>
                </a:ln>
                <a:solidFill>
                  <a:srgbClr val="424242"/>
                </a:solidFill>
                <a:effectLst/>
                <a:uLnTx/>
                <a:uFillTx/>
                <a:latin typeface="Open Sans"/>
                <a:ea typeface="+mn-ea"/>
                <a:cs typeface="Open Sans"/>
              </a:rPr>
              <a:t>Numerical Bullet</a:t>
            </a:r>
          </a:p>
          <a:p>
            <a:pPr lvl="2"/>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lvl="2"/>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marL="285750" marR="0" lvl="0" indent="-285750" algn="l" defTabSz="457200" rtl="0" eaLnBrk="1" fontAlgn="auto" latinLnBrk="0" hangingPunct="1">
              <a:lnSpc>
                <a:spcPct val="100000"/>
              </a:lnSpc>
              <a:spcBef>
                <a:spcPct val="20000"/>
              </a:spcBef>
              <a:spcAft>
                <a:spcPts val="0"/>
              </a:spcAft>
              <a:buClr>
                <a:schemeClr val="accent2"/>
              </a:buClr>
              <a:buSzPct val="100000"/>
              <a:buFont typeface="Arial" panose="020B0604020202020204" pitchFamily="34" charset="0"/>
              <a:buChar char="•"/>
              <a:tabLst/>
              <a:defRPr/>
            </a:pPr>
            <a:endParaRPr lang="en-US" dirty="0"/>
          </a:p>
          <a:p>
            <a:pPr lvl="2"/>
            <a:endParaRPr lang="en-US" dirty="0"/>
          </a:p>
        </p:txBody>
      </p:sp>
      <p:sp>
        <p:nvSpPr>
          <p:cNvPr id="8" name="Slide Number Placeholder 2">
            <a:extLst>
              <a:ext uri="{FF2B5EF4-FFF2-40B4-BE49-F238E27FC236}">
                <a16:creationId xmlns:a16="http://schemas.microsoft.com/office/drawing/2014/main" id="{E03E0506-1FF2-7C18-EDFC-04ED34F33073}"/>
              </a:ext>
            </a:extLst>
          </p:cNvPr>
          <p:cNvSpPr txBox="1">
            <a:spLocks/>
          </p:cNvSpPr>
          <p:nvPr userDrawn="1"/>
        </p:nvSpPr>
        <p:spPr>
          <a:xfrm>
            <a:off x="9245953" y="6406847"/>
            <a:ext cx="2844800" cy="368847"/>
          </a:xfrm>
          <a:prstGeom prst="rect">
            <a:avLst/>
          </a:prstGeom>
        </p:spPr>
        <p:txBody>
          <a:bodyPr vert="horz" lIns="91440" tIns="45720" rIns="91440" bIns="45720" rtlCol="0" anchor="ctr"/>
          <a:lstStyle>
            <a:defPPr>
              <a:defRPr lang="en-US"/>
            </a:defPPr>
            <a:lvl1pPr marL="0" algn="r" defTabSz="457200" rtl="0" eaLnBrk="1" latinLnBrk="0" hangingPunct="1">
              <a:defRPr sz="800" kern="1200" baseline="0">
                <a:solidFill>
                  <a:srgbClr val="009BC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03CF35-8781-8A45-A5F8-8B87A8D5C6AE}" type="slidenum">
              <a:rPr lang="en-US" smtClean="0">
                <a:solidFill>
                  <a:schemeClr val="bg1"/>
                </a:solidFill>
              </a:rPr>
              <a:pPr/>
              <a:t>‹#›</a:t>
            </a:fld>
            <a:endParaRPr lang="en-US" dirty="0">
              <a:solidFill>
                <a:schemeClr val="bg1"/>
              </a:solidFill>
            </a:endParaRPr>
          </a:p>
        </p:txBody>
      </p:sp>
      <p:sp>
        <p:nvSpPr>
          <p:cNvPr id="10" name="Text Placeholder 4">
            <a:extLst>
              <a:ext uri="{FF2B5EF4-FFF2-40B4-BE49-F238E27FC236}">
                <a16:creationId xmlns:a16="http://schemas.microsoft.com/office/drawing/2014/main" id="{BF0371A5-8574-A548-9905-F9F1801A8F55}"/>
              </a:ext>
            </a:extLst>
          </p:cNvPr>
          <p:cNvSpPr>
            <a:spLocks noGrp="1"/>
          </p:cNvSpPr>
          <p:nvPr>
            <p:ph type="body" sz="quarter" idx="13" hasCustomPrompt="1"/>
          </p:nvPr>
        </p:nvSpPr>
        <p:spPr>
          <a:xfrm>
            <a:off x="590768" y="364911"/>
            <a:ext cx="9242311" cy="520170"/>
          </a:xfrm>
          <a:prstGeom prst="rect">
            <a:avLst/>
          </a:prstGeom>
        </p:spPr>
        <p:txBody>
          <a:bodyPr>
            <a:noAutofit/>
          </a:bodyPr>
          <a:lstStyle>
            <a:lvl1pPr>
              <a:defRPr sz="3200" b="1" i="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Headline Goes Here (Initial Case)</a:t>
            </a:r>
          </a:p>
        </p:txBody>
      </p:sp>
      <p:sp>
        <p:nvSpPr>
          <p:cNvPr id="11" name="Subtitle 2">
            <a:extLst>
              <a:ext uri="{FF2B5EF4-FFF2-40B4-BE49-F238E27FC236}">
                <a16:creationId xmlns:a16="http://schemas.microsoft.com/office/drawing/2014/main" id="{D56A8B5C-E806-8F93-3BD0-391DAA68EE5F}"/>
              </a:ext>
            </a:extLst>
          </p:cNvPr>
          <p:cNvSpPr>
            <a:spLocks noGrp="1"/>
          </p:cNvSpPr>
          <p:nvPr>
            <p:ph type="subTitle" idx="1" hasCustomPrompt="1"/>
          </p:nvPr>
        </p:nvSpPr>
        <p:spPr>
          <a:xfrm>
            <a:off x="590768" y="920172"/>
            <a:ext cx="8032023" cy="410835"/>
          </a:xfrm>
          <a:prstGeom prst="rect">
            <a:avLst/>
          </a:prstGeom>
        </p:spPr>
        <p:txBody>
          <a:bodyPr/>
          <a:lstStyle>
            <a:lvl1pPr marL="0" indent="0" algn="l">
              <a:buFont typeface="Arial"/>
              <a:buNone/>
              <a:defRPr b="1" i="0" baseline="0">
                <a:solidFill>
                  <a:schemeClr val="tx2"/>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 (sentence case)</a:t>
            </a:r>
          </a:p>
        </p:txBody>
      </p:sp>
      <p:pic>
        <p:nvPicPr>
          <p:cNvPr id="12" name="Graphic 11">
            <a:extLst>
              <a:ext uri="{FF2B5EF4-FFF2-40B4-BE49-F238E27FC236}">
                <a16:creationId xmlns:a16="http://schemas.microsoft.com/office/drawing/2014/main" id="{33C17869-CD8F-34E8-174E-9F72513392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02573" y="6460648"/>
            <a:ext cx="254000" cy="254000"/>
          </a:xfrm>
          <a:prstGeom prst="rect">
            <a:avLst/>
          </a:prstGeom>
        </p:spPr>
      </p:pic>
      <p:sp>
        <p:nvSpPr>
          <p:cNvPr id="13" name="TextBox 12">
            <a:extLst>
              <a:ext uri="{FF2B5EF4-FFF2-40B4-BE49-F238E27FC236}">
                <a16:creationId xmlns:a16="http://schemas.microsoft.com/office/drawing/2014/main" id="{D89D915C-1558-AF66-6CAA-95B5404474C7}"/>
              </a:ext>
            </a:extLst>
          </p:cNvPr>
          <p:cNvSpPr txBox="1"/>
          <p:nvPr userDrawn="1"/>
        </p:nvSpPr>
        <p:spPr>
          <a:xfrm>
            <a:off x="557582" y="6495739"/>
            <a:ext cx="3483793" cy="200055"/>
          </a:xfrm>
          <a:prstGeom prst="rect">
            <a:avLst/>
          </a:prstGeom>
          <a:noFill/>
        </p:spPr>
        <p:txBody>
          <a:bodyPr wrap="square" rtlCol="0" anchor="b">
            <a:spAutoFit/>
          </a:bodyPr>
          <a:lstStyle/>
          <a:p>
            <a:pPr algn="l"/>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a:t>
            </a:r>
            <a:r>
              <a:rPr lang="en-US" sz="700" b="0" i="0" kern="1200" dirty="0" err="1">
                <a:solidFill>
                  <a:srgbClr val="53565A"/>
                </a:solidFill>
                <a:effectLst/>
                <a:latin typeface="Open Sans" panose="020B0606030504020204" pitchFamily="34" charset="0"/>
                <a:ea typeface="Open Sans" panose="020B0606030504020204" pitchFamily="34" charset="0"/>
                <a:cs typeface="Open Sans" panose="020B0606030504020204" pitchFamily="34" charset="0"/>
              </a:rPr>
              <a:t>Businessolver.com</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Inc. 2024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Private and Confidential –</a:t>
            </a:r>
            <a:r>
              <a:rPr lang="en-US" sz="700" b="0" i="0" kern="1200" baseline="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kern="1200" dirty="0">
                <a:solidFill>
                  <a:srgbClr val="53565A"/>
                </a:solidFill>
                <a:effectLst/>
                <a:latin typeface="Open Sans" panose="020B0606030504020204" pitchFamily="34" charset="0"/>
                <a:ea typeface="Open Sans" panose="020B0606030504020204" pitchFamily="34" charset="0"/>
                <a:cs typeface="Open Sans" panose="020B0606030504020204" pitchFamily="34" charset="0"/>
              </a:rPr>
              <a:t>Not for Distribution</a:t>
            </a:r>
            <a:endPar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AB9A6AC9-16C7-6AD9-F4EE-538243367CAA}"/>
              </a:ext>
            </a:extLst>
          </p:cNvPr>
          <p:cNvPicPr>
            <a:picLocks noChangeAspect="1"/>
          </p:cNvPicPr>
          <p:nvPr userDrawn="1"/>
        </p:nvPicPr>
        <p:blipFill>
          <a:blip r:embed="rId5"/>
          <a:stretch>
            <a:fillRect/>
          </a:stretch>
        </p:blipFill>
        <p:spPr>
          <a:xfrm>
            <a:off x="70337" y="398778"/>
            <a:ext cx="520431" cy="451953"/>
          </a:xfrm>
          <a:prstGeom prst="rect">
            <a:avLst/>
          </a:prstGeom>
        </p:spPr>
      </p:pic>
    </p:spTree>
    <p:extLst>
      <p:ext uri="{BB962C8B-B14F-4D97-AF65-F5344CB8AC3E}">
        <p14:creationId xmlns:p14="http://schemas.microsoft.com/office/powerpoint/2010/main" val="29323032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6F9093-616B-ED4F-9FA3-9E0F55FA433D}"/>
              </a:ext>
            </a:extLst>
          </p:cNvPr>
          <p:cNvSpPr>
            <a:spLocks noGrp="1"/>
          </p:cNvSpPr>
          <p:nvPr>
            <p:ph type="body" idx="1"/>
          </p:nvPr>
        </p:nvSpPr>
        <p:spPr>
          <a:xfrm>
            <a:off x="838200" y="183664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Bullet 1</a:t>
            </a:r>
          </a:p>
          <a:p>
            <a:pPr lvl="1"/>
            <a:r>
              <a:rPr lang="en-US" dirty="0"/>
              <a:t>Bullet 2</a:t>
            </a:r>
          </a:p>
          <a:p>
            <a:pPr lvl="2"/>
            <a:r>
              <a:rPr lang="en-US" dirty="0"/>
              <a:t>Sub Bullet</a:t>
            </a:r>
          </a:p>
          <a:p>
            <a:pPr lvl="3"/>
            <a:r>
              <a:rPr lang="en-US" dirty="0"/>
              <a:t>Numerical Bullet</a:t>
            </a:r>
          </a:p>
          <a:p>
            <a:pPr lvl="3"/>
            <a:endParaRPr lang="en-US" dirty="0"/>
          </a:p>
          <a:p>
            <a:pPr lvl="3"/>
            <a:endParaRPr lang="en-US" dirty="0"/>
          </a:p>
        </p:txBody>
      </p:sp>
    </p:spTree>
    <p:extLst>
      <p:ext uri="{BB962C8B-B14F-4D97-AF65-F5344CB8AC3E}">
        <p14:creationId xmlns:p14="http://schemas.microsoft.com/office/powerpoint/2010/main" val="3001889721"/>
      </p:ext>
    </p:extLst>
  </p:cSld>
  <p:clrMap bg1="lt1" tx1="dk1" bg2="lt2" tx2="dk2" accent1="accent1" accent2="accent2" accent3="accent3" accent4="accent4" accent5="accent5" accent6="accent6" hlink="hlink" folHlink="folHlink"/>
  <p:sldLayoutIdLst>
    <p:sldLayoutId id="2147483662" r:id="rId1"/>
    <p:sldLayoutId id="2147483681" r:id="rId2"/>
    <p:sldLayoutId id="2147483696" r:id="rId3"/>
    <p:sldLayoutId id="2147483682" r:id="rId4"/>
    <p:sldLayoutId id="2147483683" r:id="rId5"/>
    <p:sldLayoutId id="2147483705" r:id="rId6"/>
    <p:sldLayoutId id="2147483686" r:id="rId7"/>
    <p:sldLayoutId id="2147483684" r:id="rId8"/>
    <p:sldLayoutId id="2147483688" r:id="rId9"/>
    <p:sldLayoutId id="2147483691" r:id="rId10"/>
    <p:sldLayoutId id="2147483694" r:id="rId11"/>
    <p:sldLayoutId id="2147483706" r:id="rId12"/>
    <p:sldLayoutId id="2147483697" r:id="rId13"/>
    <p:sldLayoutId id="2147483695" r:id="rId14"/>
    <p:sldLayoutId id="2147483664" r:id="rId15"/>
    <p:sldLayoutId id="2147483689" r:id="rId16"/>
    <p:sldLayoutId id="2147483692" r:id="rId17"/>
    <p:sldLayoutId id="2147483707" r:id="rId18"/>
    <p:sldLayoutId id="2147483698" r:id="rId19"/>
    <p:sldLayoutId id="2147483675" r:id="rId20"/>
    <p:sldLayoutId id="2147483699" r:id="rId21"/>
    <p:sldLayoutId id="2147483700" r:id="rId22"/>
    <p:sldLayoutId id="2147483701" r:id="rId23"/>
    <p:sldLayoutId id="2147483708" r:id="rId24"/>
    <p:sldLayoutId id="2147483702" r:id="rId25"/>
    <p:sldLayoutId id="2147483685" r:id="rId26"/>
    <p:sldLayoutId id="2147483687" r:id="rId27"/>
    <p:sldLayoutId id="2147483690" r:id="rId28"/>
    <p:sldLayoutId id="2147483693" r:id="rId29"/>
    <p:sldLayoutId id="2147483709" r:id="rId30"/>
    <p:sldLayoutId id="2147483703" r:id="rId31"/>
    <p:sldLayoutId id="2147483677" r:id="rId32"/>
  </p:sldLayoutIdLst>
  <p:hf hdr="0" ftr="0" dt="0"/>
  <p:txStyles>
    <p:titleStyle>
      <a:lvl1pPr algn="l" defTabSz="457200" rtl="0" eaLnBrk="1" latinLnBrk="0" hangingPunct="1">
        <a:spcBef>
          <a:spcPct val="0"/>
        </a:spcBef>
        <a:buNone/>
        <a:defRPr sz="3400" kern="1200">
          <a:solidFill>
            <a:schemeClr val="tx2"/>
          </a:solidFill>
          <a:latin typeface="Oswald Light"/>
          <a:ea typeface="+mj-ea"/>
          <a:cs typeface="Oswald Light"/>
        </a:defRPr>
      </a:lvl1pPr>
    </p:titleStyle>
    <p:bodyStyle>
      <a:lvl1pPr marL="0" indent="0" algn="l" defTabSz="457200" rtl="0" eaLnBrk="1" latinLnBrk="0" hangingPunct="1">
        <a:spcBef>
          <a:spcPct val="20000"/>
        </a:spcBef>
        <a:buSzPct val="100000"/>
        <a:buFontTx/>
        <a:buNone/>
        <a:defRPr sz="1800" b="0" kern="1200">
          <a:solidFill>
            <a:schemeClr val="tx2"/>
          </a:solidFill>
          <a:latin typeface="Open Sans"/>
          <a:ea typeface="+mn-ea"/>
          <a:cs typeface="Open Sans"/>
        </a:defRPr>
      </a:lvl1pPr>
      <a:lvl2pPr marL="742950" indent="-285750" algn="l" defTabSz="457200" rtl="0" eaLnBrk="1" latinLnBrk="0" hangingPunct="1">
        <a:spcBef>
          <a:spcPct val="20000"/>
        </a:spcBef>
        <a:buClr>
          <a:schemeClr val="accent2"/>
        </a:buClr>
        <a:buSzPct val="100000"/>
        <a:buFont typeface="Arial" panose="020B0604020202020204" pitchFamily="34" charset="0"/>
        <a:buChar char="•"/>
        <a:defRPr sz="1600" kern="1200">
          <a:solidFill>
            <a:schemeClr val="tx1"/>
          </a:solidFill>
          <a:latin typeface="Open Sans"/>
          <a:ea typeface="+mn-ea"/>
          <a:cs typeface="Open Sans"/>
        </a:defRPr>
      </a:lvl2pPr>
      <a:lvl3pPr marL="1200150" indent="-285750" algn="l" defTabSz="457200" rtl="0" eaLnBrk="1" latinLnBrk="0" hangingPunct="1">
        <a:spcBef>
          <a:spcPct val="20000"/>
        </a:spcBef>
        <a:buClr>
          <a:schemeClr val="accent2"/>
        </a:buClr>
        <a:buSzPct val="100000"/>
        <a:buFont typeface="Arial" panose="020B0604020202020204" pitchFamily="34" charset="0"/>
        <a:buChar char="•"/>
        <a:defRPr sz="1600" kern="1200">
          <a:solidFill>
            <a:schemeClr val="tx1"/>
          </a:solidFill>
          <a:latin typeface="Open Sans"/>
          <a:ea typeface="+mn-ea"/>
          <a:cs typeface="Open Sans"/>
        </a:defRPr>
      </a:lvl3pPr>
      <a:lvl4pPr marL="1714500" indent="-342900" algn="l" defTabSz="457200" rtl="0" eaLnBrk="1" latinLnBrk="0" hangingPunct="1">
        <a:spcBef>
          <a:spcPct val="20000"/>
        </a:spcBef>
        <a:buClr>
          <a:schemeClr val="accent2"/>
        </a:buClr>
        <a:buSzPct val="100000"/>
        <a:buFont typeface="+mj-lt"/>
        <a:buAutoNum type="arabicPeriod"/>
        <a:defRPr sz="1600" kern="1200">
          <a:solidFill>
            <a:schemeClr val="tx1"/>
          </a:solidFill>
          <a:latin typeface="Open Sans"/>
          <a:ea typeface="+mn-ea"/>
          <a:cs typeface="Open Sans"/>
        </a:defRPr>
      </a:lvl4pPr>
      <a:lvl5pPr marL="2057400" indent="-228600" algn="l" defTabSz="457200" rtl="0" eaLnBrk="1" latinLnBrk="0" hangingPunct="1">
        <a:spcBef>
          <a:spcPct val="20000"/>
        </a:spcBef>
        <a:buClr>
          <a:schemeClr val="accent2"/>
        </a:buClr>
        <a:buSzPct val="100000"/>
        <a:buFont typeface="Arial" panose="020B0604020202020204" pitchFamily="34" charset="0"/>
        <a:buChar char="•"/>
        <a:defRPr sz="16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2.sv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ideo" Target="https://player.vimeo.com/video/462397664?h=e30d775960&amp;app_id=122963" TargetMode="Externa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76.jp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70.svg"/></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hyperlink" Target="http://blogography.com/archives/2013/09/drugs_3.html" TargetMode="External"/><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0" Type="http://schemas.openxmlformats.org/officeDocument/2006/relationships/hyperlink" Target="http://www.aplussportsandmore-fanshop-baseballfield.com/Concussion-Treatment.html" TargetMode="External"/><Relationship Id="rId4" Type="http://schemas.openxmlformats.org/officeDocument/2006/relationships/image" Target="../media/image39.jpeg"/><Relationship Id="rId9" Type="http://schemas.openxmlformats.org/officeDocument/2006/relationships/image" Target="../media/image44.jpeg"/></Relationships>
</file>

<file path=ppt/slides/_rels/slide3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video" Target="https://player.vimeo.com/video/463053043?h=21307266ce&amp;app_id=122963" TargetMode="External"/><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video" Target="https://player.vimeo.com/video/467983925?h=d2d766ae2a&amp;app_id=122963" TargetMode="Externa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36.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hyperlink" Target="https://www.businessolver.com/mychoice-accounts/participants"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hyperlink" Target="http://blogography.com/archives/2013/09/drugs_3.html" TargetMode="External"/><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1.jpeg"/><Relationship Id="rId11" Type="http://schemas.openxmlformats.org/officeDocument/2006/relationships/image" Target="../media/image45.jpeg"/><Relationship Id="rId5" Type="http://schemas.openxmlformats.org/officeDocument/2006/relationships/image" Target="../media/image40.jpeg"/><Relationship Id="rId10" Type="http://schemas.openxmlformats.org/officeDocument/2006/relationships/hyperlink" Target="http://www.aplussportsandmore-fanshop-baseballfield.com/Concussion-Treatment.html" TargetMode="External"/><Relationship Id="rId4" Type="http://schemas.openxmlformats.org/officeDocument/2006/relationships/image" Target="../media/image39.jpeg"/><Relationship Id="rId9" Type="http://schemas.openxmlformats.org/officeDocument/2006/relationships/image" Target="../media/image4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player.vimeo.com/video/461994152?h=c0c07669a0&amp;app_id=122963" TargetMode="Externa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1.sv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player.vimeo.com/video/455910435?app_id=122963" TargetMode="Externa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82AC16-037C-AEAB-F135-09B8CABD7517}"/>
              </a:ext>
            </a:extLst>
          </p:cNvPr>
          <p:cNvSpPr>
            <a:spLocks noGrp="1"/>
          </p:cNvSpPr>
          <p:nvPr>
            <p:ph type="body" sz="quarter" idx="12"/>
          </p:nvPr>
        </p:nvSpPr>
        <p:spPr/>
        <p:txBody>
          <a:bodyPr>
            <a:normAutofit lnSpcReduction="10000"/>
          </a:bodyPr>
          <a:lstStyle/>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This presentation is designed to help HR leaders explain the key features of the spending and/or savings accounts offered to them by your organization.</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This file is meant to be your template. There are items </a:t>
            </a:r>
            <a:r>
              <a:rPr lang="en-US" dirty="0">
                <a:highlight>
                  <a:srgbClr val="FFFF00"/>
                </a:highlight>
                <a:latin typeface="Arial" panose="020B0604020202020204" pitchFamily="34" charset="0"/>
                <a:ea typeface="Open Sans" panose="020B0606030504020204" pitchFamily="34" charset="0"/>
                <a:cs typeface="Arial" panose="020B0604020202020204" pitchFamily="34" charset="0"/>
              </a:rPr>
              <a:t>marked in yellow</a:t>
            </a:r>
            <a:r>
              <a:rPr lang="en-US" dirty="0">
                <a:latin typeface="Arial" panose="020B0604020202020204" pitchFamily="34" charset="0"/>
                <a:ea typeface="Open Sans" panose="020B0606030504020204" pitchFamily="34" charset="0"/>
                <a:cs typeface="Arial" panose="020B0604020202020204" pitchFamily="34" charset="0"/>
              </a:rPr>
              <a:t> that might be specific to your organization’s plan design. Simply fill those in or remove them altogether and remove the highlighting for the final presentation.</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There are a few </a:t>
            </a:r>
            <a:r>
              <a:rPr lang="en-US" dirty="0">
                <a:solidFill>
                  <a:schemeClr val="bg1"/>
                </a:solidFill>
                <a:highlight>
                  <a:srgbClr val="FF0000"/>
                </a:highlight>
                <a:latin typeface="Arial" panose="020B0604020202020204" pitchFamily="34" charset="0"/>
                <a:ea typeface="Open Sans" panose="020B0606030504020204" pitchFamily="34" charset="0"/>
                <a:cs typeface="Arial" panose="020B0604020202020204" pitchFamily="34" charset="0"/>
              </a:rPr>
              <a:t>red box notes</a:t>
            </a:r>
            <a:r>
              <a:rPr lang="en-US"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dirty="0">
                <a:latin typeface="Arial" panose="020B0604020202020204" pitchFamily="34" charset="0"/>
                <a:ea typeface="Open Sans" panose="020B0606030504020204" pitchFamily="34" charset="0"/>
                <a:cs typeface="Arial" panose="020B0604020202020204" pitchFamily="34" charset="0"/>
              </a:rPr>
              <a:t>to help you get the right information in your presentation. Determine which slides you need and delete the red box notes.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Use only the slides that align with your organization’s account types. If you do not have dependent care FSAs, just delete those slides.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For HSA, to simplify the presentation, you may remove the “SAVE” and “INVEST” sections.</a:t>
            </a:r>
          </a:p>
          <a:p>
            <a:pPr marL="285750" indent="-285750">
              <a:buFont typeface="Arial" panose="020B0604020202020204" pitchFamily="34" charset="0"/>
              <a:buChar char="•"/>
            </a:pPr>
            <a:endParaRPr lang="en-US" dirty="0">
              <a:latin typeface="Arial" panose="020B0604020202020204" pitchFamily="34" charset="0"/>
              <a:ea typeface="Open Sans" panose="020B0606030504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Open Sans" panose="020B0606030504020204" pitchFamily="34" charset="0"/>
                <a:cs typeface="Arial" panose="020B0604020202020204" pitchFamily="34" charset="0"/>
              </a:rPr>
              <a:t>There are explainer videos for each account type. Feel free to click on the graphic to play those or remove them from the presentation. You may have to “enable content” as these are linked within the presentation.</a:t>
            </a:r>
          </a:p>
        </p:txBody>
      </p:sp>
      <p:sp>
        <p:nvSpPr>
          <p:cNvPr id="6" name="Text Placeholder 5">
            <a:extLst>
              <a:ext uri="{FF2B5EF4-FFF2-40B4-BE49-F238E27FC236}">
                <a16:creationId xmlns:a16="http://schemas.microsoft.com/office/drawing/2014/main" id="{BF438AF1-58F3-D366-BE7F-69F6563B2BCC}"/>
              </a:ext>
            </a:extLst>
          </p:cNvPr>
          <p:cNvSpPr>
            <a:spLocks noGrp="1"/>
          </p:cNvSpPr>
          <p:nvPr>
            <p:ph type="body" sz="quarter" idx="13"/>
          </p:nvPr>
        </p:nvSpPr>
        <p:spPr/>
        <p:txBody>
          <a:bodyPr/>
          <a:lstStyle/>
          <a:p>
            <a:r>
              <a:rPr lang="en-US" dirty="0"/>
              <a:t>How to use this presentation</a:t>
            </a:r>
          </a:p>
        </p:txBody>
      </p:sp>
    </p:spTree>
    <p:extLst>
      <p:ext uri="{BB962C8B-B14F-4D97-AF65-F5344CB8AC3E}">
        <p14:creationId xmlns:p14="http://schemas.microsoft.com/office/powerpoint/2010/main" val="309971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829B31-E516-ADFF-2305-0312810496E6}"/>
              </a:ext>
            </a:extLst>
          </p:cNvPr>
          <p:cNvSpPr>
            <a:spLocks noGrp="1"/>
          </p:cNvSpPr>
          <p:nvPr>
            <p:ph type="body" sz="quarter" idx="12"/>
          </p:nvPr>
        </p:nvSpPr>
        <p:spPr>
          <a:xfrm>
            <a:off x="590768" y="1651820"/>
            <a:ext cx="7347430" cy="4469281"/>
          </a:xfrm>
        </p:spPr>
        <p:txBody>
          <a:bodyPr/>
          <a:lstStyle/>
          <a:p>
            <a:pPr defTabSz="914400">
              <a:lnSpc>
                <a:spcPct val="130000"/>
              </a:lnSpc>
              <a:spcBef>
                <a:spcPct val="0"/>
              </a:spcBef>
              <a:defRPr/>
            </a:pPr>
            <a:r>
              <a:rPr lang="en-US" altLang="en-US" sz="1800" dirty="0">
                <a:solidFill>
                  <a:srgbClr val="000000"/>
                </a:solidFill>
                <a:latin typeface="Arial"/>
                <a:cs typeface="Arial"/>
              </a:rPr>
              <a:t>A Health Care Flexible Spending Account is a tax-advantaged account that allows you to use pre-tax dollars to pay for medical, dental, vision prescription, and </a:t>
            </a:r>
            <a:r>
              <a:rPr lang="en-US" altLang="en-US" sz="1800" dirty="0">
                <a:solidFill>
                  <a:schemeClr val="tx1">
                    <a:lumMod val="50000"/>
                  </a:schemeClr>
                </a:solidFill>
                <a:latin typeface="Arial"/>
                <a:cs typeface="Arial"/>
              </a:rPr>
              <a:t>some over-the-counter items.</a:t>
            </a:r>
            <a:br>
              <a:rPr lang="en-US" altLang="en-US" sz="1800" dirty="0">
                <a:solidFill>
                  <a:schemeClr val="tx1">
                    <a:lumMod val="50000"/>
                  </a:schemeClr>
                </a:solidFill>
                <a:latin typeface="Arial"/>
                <a:cs typeface="Arial"/>
              </a:rPr>
            </a:br>
            <a:endParaRPr lang="en-US" altLang="en-US" sz="1800" dirty="0">
              <a:solidFill>
                <a:schemeClr val="tx1">
                  <a:lumMod val="50000"/>
                </a:schemeClr>
              </a:solidFill>
              <a:latin typeface="Arial"/>
              <a:cs typeface="Arial"/>
            </a:endParaRPr>
          </a:p>
          <a:p>
            <a:pPr defTabSz="914400">
              <a:lnSpc>
                <a:spcPct val="130000"/>
              </a:lnSpc>
              <a:spcBef>
                <a:spcPct val="0"/>
              </a:spcBef>
              <a:buClr>
                <a:srgbClr val="82BC00"/>
              </a:buClr>
              <a:defRPr/>
            </a:pPr>
            <a:r>
              <a:rPr lang="en-US" sz="1800" b="1" dirty="0">
                <a:solidFill>
                  <a:srgbClr val="2D95BF"/>
                </a:solidFill>
              </a:rPr>
              <a:t>Contributions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Arial" panose="020B0604020202020204" pitchFamily="34" charset="0"/>
              </a:rPr>
              <a:t>You decide how much to contribute to your account up to the IRS limit.</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Arial" panose="020B0604020202020204" pitchFamily="34" charset="0"/>
              </a:rPr>
              <a:t>Maximum annual contributions for Health Care FSA: </a:t>
            </a:r>
            <a:r>
              <a:rPr lang="en-US" b="1" dirty="0">
                <a:solidFill>
                  <a:srgbClr val="009BC7"/>
                </a:solidFill>
                <a:latin typeface="Arial" panose="020B0604020202020204" pitchFamily="34" charset="0"/>
              </a:rPr>
              <a:t>$3,200</a:t>
            </a:r>
            <a:r>
              <a:rPr lang="en-US" b="1" dirty="0">
                <a:solidFill>
                  <a:schemeClr val="tx1">
                    <a:lumMod val="50000"/>
                  </a:schemeClr>
                </a:solidFill>
                <a:latin typeface="Arial" panose="020B0604020202020204" pitchFamily="34" charset="0"/>
              </a:rPr>
              <a:t>.</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Arial" panose="020B0604020202020204" pitchFamily="34" charset="0"/>
              </a:rPr>
              <a:t>If your spouse has access to an FSA, they may contribute the maximum amount too.</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latin typeface="Arial"/>
                <a:cs typeface="Arial"/>
              </a:rPr>
              <a:t>Contributions are tax free and processed through payroll in equal deductions throughout the year.</a:t>
            </a:r>
            <a:endParaRPr lang="en-US" dirty="0">
              <a:solidFill>
                <a:srgbClr val="000000"/>
              </a:solidFill>
              <a:latin typeface="Arial" panose="020B0604020202020204" pitchFamily="34" charset="0"/>
            </a:endParaRPr>
          </a:p>
          <a:p>
            <a:endParaRPr lang="en-US" dirty="0"/>
          </a:p>
        </p:txBody>
      </p:sp>
      <p:sp>
        <p:nvSpPr>
          <p:cNvPr id="6" name="Text Placeholder 5">
            <a:extLst>
              <a:ext uri="{FF2B5EF4-FFF2-40B4-BE49-F238E27FC236}">
                <a16:creationId xmlns:a16="http://schemas.microsoft.com/office/drawing/2014/main" id="{FB177EB3-A676-C0EC-014A-B1BA853B3645}"/>
              </a:ext>
            </a:extLst>
          </p:cNvPr>
          <p:cNvSpPr>
            <a:spLocks noGrp="1"/>
          </p:cNvSpPr>
          <p:nvPr>
            <p:ph type="body" sz="quarter" idx="13"/>
          </p:nvPr>
        </p:nvSpPr>
        <p:spPr/>
        <p:txBody>
          <a:bodyPr/>
          <a:lstStyle/>
          <a:p>
            <a:r>
              <a:rPr lang="en-US" dirty="0"/>
              <a:t>How does a Health Care FSA work?</a:t>
            </a:r>
          </a:p>
        </p:txBody>
      </p:sp>
      <p:pic>
        <p:nvPicPr>
          <p:cNvPr id="5" name="Picture 4" descr="A picture containing accessory, umbrella, dome, vector graphics&#10;&#10;Description automatically generated">
            <a:extLst>
              <a:ext uri="{FF2B5EF4-FFF2-40B4-BE49-F238E27FC236}">
                <a16:creationId xmlns:a16="http://schemas.microsoft.com/office/drawing/2014/main" id="{C720DC3C-646F-DDDB-B465-0C85CC1B2AA8}"/>
              </a:ext>
            </a:extLst>
          </p:cNvPr>
          <p:cNvPicPr>
            <a:picLocks noChangeAspect="1"/>
          </p:cNvPicPr>
          <p:nvPr/>
        </p:nvPicPr>
        <p:blipFill>
          <a:blip r:embed="rId3"/>
          <a:stretch>
            <a:fillRect/>
          </a:stretch>
        </p:blipFill>
        <p:spPr>
          <a:xfrm>
            <a:off x="9204695" y="3429000"/>
            <a:ext cx="2396537" cy="1505263"/>
          </a:xfrm>
          <a:prstGeom prst="rect">
            <a:avLst/>
          </a:prstGeom>
          <a:effectLst>
            <a:outerShdw blurRad="50800" dist="38100" dir="2700000" algn="tl" rotWithShape="0">
              <a:prstClr val="black">
                <a:alpha val="40000"/>
              </a:prstClr>
            </a:outerShdw>
          </a:effectLst>
        </p:spPr>
      </p:pic>
      <p:pic>
        <p:nvPicPr>
          <p:cNvPr id="7" name="Picture 6" descr="A blue card with white text&#10;&#10;Description automatically generated">
            <a:extLst>
              <a:ext uri="{FF2B5EF4-FFF2-40B4-BE49-F238E27FC236}">
                <a16:creationId xmlns:a16="http://schemas.microsoft.com/office/drawing/2014/main" id="{90DC56AF-67B8-2645-4F2C-A3110F0178B7}"/>
              </a:ext>
            </a:extLst>
          </p:cNvPr>
          <p:cNvPicPr>
            <a:picLocks noChangeAspect="1"/>
          </p:cNvPicPr>
          <p:nvPr/>
        </p:nvPicPr>
        <p:blipFill>
          <a:blip r:embed="rId4"/>
          <a:stretch>
            <a:fillRect/>
          </a:stretch>
        </p:blipFill>
        <p:spPr>
          <a:xfrm rot="21021109">
            <a:off x="8712898" y="4042871"/>
            <a:ext cx="1503241" cy="2356308"/>
          </a:xfrm>
          <a:prstGeom prst="rect">
            <a:avLst/>
          </a:prstGeom>
        </p:spPr>
      </p:pic>
      <p:pic>
        <p:nvPicPr>
          <p:cNvPr id="8" name="Graphic 7">
            <a:extLst>
              <a:ext uri="{FF2B5EF4-FFF2-40B4-BE49-F238E27FC236}">
                <a16:creationId xmlns:a16="http://schemas.microsoft.com/office/drawing/2014/main" id="{9EA55C83-94BE-217C-4188-19E6BBC5BF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24186" y="782455"/>
            <a:ext cx="2504189" cy="2504189"/>
          </a:xfrm>
          <a:prstGeom prst="rect">
            <a:avLst/>
          </a:prstGeom>
        </p:spPr>
      </p:pic>
    </p:spTree>
    <p:extLst>
      <p:ext uri="{BB962C8B-B14F-4D97-AF65-F5344CB8AC3E}">
        <p14:creationId xmlns:p14="http://schemas.microsoft.com/office/powerpoint/2010/main" val="316217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BE754B-E9DE-37AE-4AA4-15325C69D804}"/>
              </a:ext>
            </a:extLst>
          </p:cNvPr>
          <p:cNvSpPr>
            <a:spLocks noGrp="1"/>
          </p:cNvSpPr>
          <p:nvPr>
            <p:ph type="body" sz="quarter" idx="12"/>
          </p:nvPr>
        </p:nvSpPr>
        <p:spPr>
          <a:xfrm>
            <a:off x="590768" y="1310176"/>
            <a:ext cx="6975641" cy="4469281"/>
          </a:xfrm>
        </p:spPr>
        <p:txBody>
          <a:bodyPr>
            <a:normAutofit/>
          </a:bodyPr>
          <a:lstStyle/>
          <a:p>
            <a:pPr defTabSz="914400">
              <a:lnSpc>
                <a:spcPct val="130000"/>
              </a:lnSpc>
              <a:spcBef>
                <a:spcPct val="0"/>
              </a:spcBef>
              <a:buClr>
                <a:srgbClr val="82BC00"/>
              </a:buClr>
              <a:defRPr/>
            </a:pPr>
            <a:r>
              <a:rPr lang="en-US" sz="2400" b="1" dirty="0">
                <a:solidFill>
                  <a:srgbClr val="2D95BF"/>
                </a:solidFill>
                <a:latin typeface="Arial" panose="020B0604020202020204" pitchFamily="34" charset="0"/>
              </a:rPr>
              <a:t>Using Your Account</a:t>
            </a:r>
          </a:p>
          <a:p>
            <a:pPr defTabSz="914400">
              <a:lnSpc>
                <a:spcPct val="130000"/>
              </a:lnSpc>
              <a:spcBef>
                <a:spcPct val="0"/>
              </a:spcBef>
              <a:buClr>
                <a:srgbClr val="82BC00"/>
              </a:buClr>
              <a:defRPr/>
            </a:pPr>
            <a:endParaRPr lang="en-US" sz="2400" b="1" dirty="0">
              <a:solidFill>
                <a:srgbClr val="2D95BF"/>
              </a:solidFill>
              <a:latin typeface="Arial" panose="020B0604020202020204" pitchFamily="34" charset="0"/>
            </a:endParaRPr>
          </a:p>
          <a:p>
            <a:pPr marL="342900" indent="-342900" defTabSz="914400">
              <a:lnSpc>
                <a:spcPct val="130000"/>
              </a:lnSpc>
              <a:spcBef>
                <a:spcPct val="0"/>
              </a:spcBef>
              <a:buClr>
                <a:srgbClr val="82BC00"/>
              </a:buClr>
              <a:buFont typeface="Arial" panose="020B0604020202020204" pitchFamily="34" charset="0"/>
              <a:buChar char="•"/>
              <a:defRPr/>
            </a:pPr>
            <a:r>
              <a:rPr lang="en-US" sz="2400" dirty="0">
                <a:solidFill>
                  <a:srgbClr val="000000"/>
                </a:solidFill>
                <a:latin typeface="Arial" panose="020B0604020202020204" pitchFamily="34" charset="0"/>
              </a:rPr>
              <a:t>Use the funds for your qualified expenses </a:t>
            </a:r>
            <a:r>
              <a:rPr lang="en-US" sz="2400" b="1" dirty="0">
                <a:solidFill>
                  <a:schemeClr val="accent1"/>
                </a:solidFill>
                <a:latin typeface="Arial" panose="020B0604020202020204" pitchFamily="34" charset="0"/>
              </a:rPr>
              <a:t>for you and your family (spouse, eligible dependents).</a:t>
            </a:r>
          </a:p>
          <a:p>
            <a:pPr marL="342900" indent="-342900" defTabSz="914400">
              <a:lnSpc>
                <a:spcPct val="130000"/>
              </a:lnSpc>
              <a:spcBef>
                <a:spcPct val="0"/>
              </a:spcBef>
              <a:buClr>
                <a:srgbClr val="82BC00"/>
              </a:buClr>
              <a:buFont typeface="Arial" panose="020B0604020202020204" pitchFamily="34" charset="0"/>
              <a:buChar char="•"/>
              <a:defRPr/>
            </a:pPr>
            <a:endParaRPr lang="en-US" sz="2400" dirty="0">
              <a:solidFill>
                <a:srgbClr val="000000"/>
              </a:solidFill>
              <a:latin typeface="Arial" panose="020B0604020202020204" pitchFamily="34" charset="0"/>
            </a:endParaRPr>
          </a:p>
          <a:p>
            <a:pPr marL="342900" indent="-342900" defTabSz="914400">
              <a:lnSpc>
                <a:spcPct val="130000"/>
              </a:lnSpc>
              <a:spcBef>
                <a:spcPct val="0"/>
              </a:spcBef>
              <a:buClr>
                <a:srgbClr val="82BC00"/>
              </a:buClr>
              <a:buFont typeface="Arial" panose="020B0604020202020204" pitchFamily="34" charset="0"/>
              <a:buChar char="•"/>
              <a:defRPr/>
            </a:pPr>
            <a:r>
              <a:rPr lang="en-US" sz="2400" dirty="0">
                <a:solidFill>
                  <a:srgbClr val="000000"/>
                </a:solidFill>
                <a:latin typeface="Arial" panose="020B0604020202020204" pitchFamily="34" charset="0"/>
              </a:rPr>
              <a:t>Total health care FSA election for the year are available when your plan becomes effective on January 1. </a:t>
            </a:r>
            <a:endParaRPr lang="en-US" dirty="0"/>
          </a:p>
        </p:txBody>
      </p:sp>
      <p:sp>
        <p:nvSpPr>
          <p:cNvPr id="6" name="Text Placeholder 5">
            <a:extLst>
              <a:ext uri="{FF2B5EF4-FFF2-40B4-BE49-F238E27FC236}">
                <a16:creationId xmlns:a16="http://schemas.microsoft.com/office/drawing/2014/main" id="{2FB440E3-E3F5-E597-61B7-C65EEC47E674}"/>
              </a:ext>
            </a:extLst>
          </p:cNvPr>
          <p:cNvSpPr>
            <a:spLocks noGrp="1"/>
          </p:cNvSpPr>
          <p:nvPr>
            <p:ph type="body" sz="quarter" idx="13"/>
          </p:nvPr>
        </p:nvSpPr>
        <p:spPr/>
        <p:txBody>
          <a:bodyPr/>
          <a:lstStyle/>
          <a:p>
            <a:r>
              <a:rPr lang="en-US" dirty="0"/>
              <a:t>How does a Health Care FSA work?</a:t>
            </a:r>
          </a:p>
        </p:txBody>
      </p:sp>
      <p:pic>
        <p:nvPicPr>
          <p:cNvPr id="5" name="Graphic 4">
            <a:extLst>
              <a:ext uri="{FF2B5EF4-FFF2-40B4-BE49-F238E27FC236}">
                <a16:creationId xmlns:a16="http://schemas.microsoft.com/office/drawing/2014/main" id="{494DF622-9039-F5EA-62A0-4AC258A900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6944" y="3823911"/>
            <a:ext cx="1860986" cy="1860986"/>
          </a:xfrm>
          <a:prstGeom prst="rect">
            <a:avLst/>
          </a:prstGeom>
        </p:spPr>
      </p:pic>
      <p:pic>
        <p:nvPicPr>
          <p:cNvPr id="9" name="Graphic 8">
            <a:extLst>
              <a:ext uri="{FF2B5EF4-FFF2-40B4-BE49-F238E27FC236}">
                <a16:creationId xmlns:a16="http://schemas.microsoft.com/office/drawing/2014/main" id="{F46C65A3-4698-E767-415C-E55F0EB90D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1728" y="1962663"/>
            <a:ext cx="1550403" cy="15504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BBE5E6-5108-CFAE-18F2-46092B7D629E}"/>
              </a:ext>
            </a:extLst>
          </p:cNvPr>
          <p:cNvSpPr>
            <a:spLocks noGrp="1"/>
          </p:cNvSpPr>
          <p:nvPr>
            <p:ph type="body" sz="quarter" idx="12"/>
          </p:nvPr>
        </p:nvSpPr>
        <p:spPr>
          <a:xfrm>
            <a:off x="590768" y="1651820"/>
            <a:ext cx="7181632" cy="4469281"/>
          </a:xfrm>
        </p:spPr>
        <p:txBody>
          <a:bodyPr/>
          <a:lstStyle/>
          <a:p>
            <a:pPr>
              <a:lnSpc>
                <a:spcPct val="120000"/>
              </a:lnSpc>
              <a:buClr>
                <a:srgbClr val="82BC00"/>
              </a:buClr>
              <a:defRPr/>
            </a:pP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Health Care FSA Funds Grace Period</a:t>
            </a:r>
          </a:p>
          <a:p>
            <a:pPr>
              <a:defRPr/>
            </a:pP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defRPr/>
            </a:pPr>
            <a:r>
              <a:rPr lang="en-US" altLang="en-US" sz="2400" dirty="0">
                <a:latin typeface="Open Sans" panose="020B0606030504020204" pitchFamily="34" charset="0"/>
                <a:ea typeface="Open Sans" panose="020B0606030504020204" pitchFamily="34" charset="0"/>
                <a:cs typeface="Open Sans" panose="020B0606030504020204" pitchFamily="34" charset="0"/>
              </a:rPr>
              <a:t>Your FSA comes equipped with a grace period, meaning you have </a:t>
            </a:r>
            <a:r>
              <a:rPr lang="en-US" altLang="en-US" sz="2400" b="1" dirty="0">
                <a:solidFill>
                  <a:srgbClr val="F58220"/>
                </a:solidFill>
                <a:latin typeface="Open Sans" panose="020B0606030504020204" pitchFamily="34" charset="0"/>
                <a:ea typeface="Open Sans" panose="020B0606030504020204" pitchFamily="34" charset="0"/>
                <a:cs typeface="Open Sans" panose="020B0606030504020204" pitchFamily="34" charset="0"/>
              </a:rPr>
              <a:t>until March 15 of next year</a:t>
            </a:r>
            <a:r>
              <a:rPr lang="en-US" altLang="en-US" sz="2400" dirty="0">
                <a:latin typeface="Open Sans" panose="020B0606030504020204" pitchFamily="34" charset="0"/>
                <a:ea typeface="Open Sans" panose="020B0606030504020204" pitchFamily="34" charset="0"/>
                <a:cs typeface="Open Sans" panose="020B0606030504020204" pitchFamily="34" charset="0"/>
              </a:rPr>
              <a:t>, to exhaust your current plan year’s election. </a:t>
            </a:r>
            <a:br>
              <a:rPr lang="en-US" altLang="en-US" sz="2400" dirty="0">
                <a:latin typeface="Open Sans" panose="020B0606030504020204" pitchFamily="34" charset="0"/>
                <a:ea typeface="Open Sans" panose="020B0606030504020204" pitchFamily="34" charset="0"/>
                <a:cs typeface="Open Sans" panose="020B0606030504020204" pitchFamily="34" charset="0"/>
              </a:rPr>
            </a:b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defRPr/>
            </a:pPr>
            <a:r>
              <a:rPr lang="en-US" altLang="en-US" sz="2400" dirty="0">
                <a:latin typeface="Open Sans" panose="020B0606030504020204" pitchFamily="34" charset="0"/>
                <a:ea typeface="Open Sans" panose="020B0606030504020204" pitchFamily="34" charset="0"/>
                <a:cs typeface="Open Sans" panose="020B0606030504020204" pitchFamily="34" charset="0"/>
              </a:rPr>
              <a:t>Spend your entire election between January 1, </a:t>
            </a:r>
            <a:r>
              <a:rPr lang="en-US" alt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rPr>
              <a:t>2025</a:t>
            </a:r>
            <a:r>
              <a:rPr lang="en-US" altLang="en-US" sz="2400" dirty="0">
                <a:latin typeface="Open Sans" panose="020B0606030504020204" pitchFamily="34" charset="0"/>
                <a:ea typeface="Open Sans" panose="020B0606030504020204" pitchFamily="34" charset="0"/>
                <a:cs typeface="Open Sans" panose="020B0606030504020204" pitchFamily="34" charset="0"/>
              </a:rPr>
              <a:t> – March 15, </a:t>
            </a:r>
            <a:r>
              <a:rPr lang="en-US" alt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rPr>
              <a:t>2026</a:t>
            </a:r>
            <a:r>
              <a:rPr lang="en-US" altLang="en-US" dirty="0"/>
              <a:t>.</a:t>
            </a:r>
          </a:p>
          <a:p>
            <a:endParaRPr lang="en-US" dirty="0"/>
          </a:p>
        </p:txBody>
      </p:sp>
      <p:sp>
        <p:nvSpPr>
          <p:cNvPr id="6" name="Text Placeholder 5">
            <a:extLst>
              <a:ext uri="{FF2B5EF4-FFF2-40B4-BE49-F238E27FC236}">
                <a16:creationId xmlns:a16="http://schemas.microsoft.com/office/drawing/2014/main" id="{DCCD06CE-C8F1-C157-1EED-0BA1E184FC08}"/>
              </a:ext>
            </a:extLst>
          </p:cNvPr>
          <p:cNvSpPr>
            <a:spLocks noGrp="1"/>
          </p:cNvSpPr>
          <p:nvPr>
            <p:ph type="body" sz="quarter" idx="13"/>
          </p:nvPr>
        </p:nvSpPr>
        <p:spPr/>
        <p:txBody>
          <a:bodyPr/>
          <a:lstStyle/>
          <a:p>
            <a:r>
              <a:rPr lang="en-US" dirty="0"/>
              <a:t>What Happens if I Don’t Use All My Money?</a:t>
            </a:r>
          </a:p>
        </p:txBody>
      </p:sp>
      <p:sp>
        <p:nvSpPr>
          <p:cNvPr id="4" name="TextBox 3">
            <a:extLst>
              <a:ext uri="{FF2B5EF4-FFF2-40B4-BE49-F238E27FC236}">
                <a16:creationId xmlns:a16="http://schemas.microsoft.com/office/drawing/2014/main" id="{EE80FE10-6416-B1F9-9BDC-4187C8B27F4D}"/>
              </a:ext>
            </a:extLst>
          </p:cNvPr>
          <p:cNvSpPr txBox="1"/>
          <p:nvPr/>
        </p:nvSpPr>
        <p:spPr>
          <a:xfrm>
            <a:off x="341376" y="5405438"/>
            <a:ext cx="11497056" cy="646331"/>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Presenter note: Choose either slide 12 (grace period) or 13 (roll over) depending on your plan design. Hide or delete the one you don’t need. Remove this text box.</a:t>
            </a:r>
          </a:p>
        </p:txBody>
      </p:sp>
      <p:pic>
        <p:nvPicPr>
          <p:cNvPr id="10" name="Graphic 9">
            <a:extLst>
              <a:ext uri="{FF2B5EF4-FFF2-40B4-BE49-F238E27FC236}">
                <a16:creationId xmlns:a16="http://schemas.microsoft.com/office/drawing/2014/main" id="{02B8EC19-AA7B-537E-E2B8-7DAE9133C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7933" y="2568408"/>
            <a:ext cx="2070291" cy="207029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BBE5E6-5108-CFAE-18F2-46092B7D629E}"/>
              </a:ext>
            </a:extLst>
          </p:cNvPr>
          <p:cNvSpPr>
            <a:spLocks noGrp="1"/>
          </p:cNvSpPr>
          <p:nvPr>
            <p:ph type="body" sz="quarter" idx="12"/>
          </p:nvPr>
        </p:nvSpPr>
        <p:spPr>
          <a:xfrm>
            <a:off x="590768" y="1651820"/>
            <a:ext cx="7380924" cy="4469281"/>
          </a:xfrm>
        </p:spPr>
        <p:txBody>
          <a:bodyPr/>
          <a:lstStyle/>
          <a:p>
            <a:pPr>
              <a:lnSpc>
                <a:spcPct val="120000"/>
              </a:lnSpc>
              <a:buClr>
                <a:srgbClr val="82BC00"/>
              </a:buClr>
              <a:defRPr/>
            </a:pP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Health Care FSA Funds Rollover</a:t>
            </a:r>
          </a:p>
          <a:p>
            <a:pPr>
              <a:defRPr/>
            </a:pP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defRPr/>
            </a:pPr>
            <a:r>
              <a:rPr lang="en-US" altLang="en-US" sz="2400" dirty="0">
                <a:latin typeface="Open Sans" panose="020B0606030504020204" pitchFamily="34" charset="0"/>
                <a:ea typeface="Open Sans" panose="020B0606030504020204" pitchFamily="34" charset="0"/>
                <a:cs typeface="Open Sans" panose="020B0606030504020204" pitchFamily="34" charset="0"/>
              </a:rPr>
              <a:t>Your FSA allows you to “roll over” up to </a:t>
            </a:r>
            <a:r>
              <a:rPr lang="en-US" alt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rPr>
              <a:t>$640 </a:t>
            </a:r>
            <a:r>
              <a:rPr lang="en-US" altLang="en-US" sz="2400" dirty="0">
                <a:latin typeface="Open Sans" panose="020B0606030504020204" pitchFamily="34" charset="0"/>
                <a:ea typeface="Open Sans" panose="020B0606030504020204" pitchFamily="34" charset="0"/>
                <a:cs typeface="Open Sans" panose="020B0606030504020204" pitchFamily="34" charset="0"/>
              </a:rPr>
              <a:t>annually. </a:t>
            </a:r>
          </a:p>
          <a:p>
            <a:pPr marL="342900" indent="-342900">
              <a:buFont typeface="Arial" panose="020B0604020202020204" pitchFamily="34" charset="0"/>
              <a:buChar char="•"/>
              <a:defRPr/>
            </a:pP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defRPr/>
            </a:pPr>
            <a:r>
              <a:rPr lang="en-US" altLang="en-US" sz="2400" dirty="0">
                <a:latin typeface="Open Sans" panose="020B0606030504020204" pitchFamily="34" charset="0"/>
                <a:ea typeface="Open Sans" panose="020B0606030504020204" pitchFamily="34" charset="0"/>
                <a:cs typeface="Open Sans" panose="020B0606030504020204" pitchFamily="34" charset="0"/>
              </a:rPr>
              <a:t>Spend down your balance to at least </a:t>
            </a:r>
            <a:r>
              <a:rPr lang="en-US" alt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rPr>
              <a:t>$640 </a:t>
            </a:r>
            <a:r>
              <a:rPr lang="en-US" altLang="en-US" sz="2400" dirty="0">
                <a:latin typeface="Open Sans" panose="020B0606030504020204" pitchFamily="34" charset="0"/>
                <a:ea typeface="Open Sans" panose="020B0606030504020204" pitchFamily="34" charset="0"/>
                <a:cs typeface="Open Sans" panose="020B0606030504020204" pitchFamily="34" charset="0"/>
              </a:rPr>
              <a:t>or less by December 31, </a:t>
            </a:r>
            <a:r>
              <a:rPr lang="en-US" altLang="en-US" sz="2400" dirty="0">
                <a:highlight>
                  <a:srgbClr val="FFFF00"/>
                </a:highlight>
                <a:latin typeface="Open Sans" panose="020B0606030504020204" pitchFamily="34" charset="0"/>
                <a:ea typeface="Open Sans" panose="020B0606030504020204" pitchFamily="34" charset="0"/>
                <a:cs typeface="Open Sans" panose="020B0606030504020204" pitchFamily="34" charset="0"/>
              </a:rPr>
              <a:t>2025</a:t>
            </a:r>
            <a:r>
              <a:rPr lang="en-US" altLang="en-US" sz="2400" dirty="0">
                <a:latin typeface="Open Sans" panose="020B0606030504020204" pitchFamily="34" charset="0"/>
                <a:ea typeface="Open Sans" panose="020B0606030504020204" pitchFamily="34" charset="0"/>
                <a:cs typeface="Open Sans" panose="020B0606030504020204" pitchFamily="34" charset="0"/>
              </a:rPr>
              <a:t>.</a:t>
            </a:r>
            <a:br>
              <a:rPr lang="en-US" altLang="en-US" sz="2400" dirty="0">
                <a:latin typeface="Open Sans" panose="020B0606030504020204" pitchFamily="34" charset="0"/>
                <a:ea typeface="Open Sans" panose="020B0606030504020204" pitchFamily="34" charset="0"/>
                <a:cs typeface="Open Sans" panose="020B0606030504020204" pitchFamily="34" charset="0"/>
              </a:rPr>
            </a:b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6" name="Text Placeholder 5">
            <a:extLst>
              <a:ext uri="{FF2B5EF4-FFF2-40B4-BE49-F238E27FC236}">
                <a16:creationId xmlns:a16="http://schemas.microsoft.com/office/drawing/2014/main" id="{58DA54A8-35F4-C40B-846F-111A5928A77F}"/>
              </a:ext>
            </a:extLst>
          </p:cNvPr>
          <p:cNvSpPr>
            <a:spLocks noGrp="1"/>
          </p:cNvSpPr>
          <p:nvPr>
            <p:ph type="body" sz="quarter" idx="13"/>
          </p:nvPr>
        </p:nvSpPr>
        <p:spPr/>
        <p:txBody>
          <a:bodyPr/>
          <a:lstStyle/>
          <a:p>
            <a:r>
              <a:rPr lang="en-US" dirty="0"/>
              <a:t>What Happens if I Don’t Use All My Money?</a:t>
            </a:r>
          </a:p>
        </p:txBody>
      </p:sp>
      <p:sp>
        <p:nvSpPr>
          <p:cNvPr id="4" name="TextBox 3">
            <a:extLst>
              <a:ext uri="{FF2B5EF4-FFF2-40B4-BE49-F238E27FC236}">
                <a16:creationId xmlns:a16="http://schemas.microsoft.com/office/drawing/2014/main" id="{EE80FE10-6416-B1F9-9BDC-4187C8B27F4D}"/>
              </a:ext>
            </a:extLst>
          </p:cNvPr>
          <p:cNvSpPr txBox="1"/>
          <p:nvPr/>
        </p:nvSpPr>
        <p:spPr>
          <a:xfrm>
            <a:off x="341376" y="5405438"/>
            <a:ext cx="11497056" cy="646331"/>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Presenter note: Choose either slide 12 (grace period) or 13 (roll over) depending on your plan design. Hide or delete the one you don’t need. Put in your rollover amount where indicated. Remove this text box.</a:t>
            </a:r>
          </a:p>
        </p:txBody>
      </p:sp>
      <p:pic>
        <p:nvPicPr>
          <p:cNvPr id="5" name="Graphic 4">
            <a:extLst>
              <a:ext uri="{FF2B5EF4-FFF2-40B4-BE49-F238E27FC236}">
                <a16:creationId xmlns:a16="http://schemas.microsoft.com/office/drawing/2014/main" id="{E376F1BF-87C0-4C89-D9A4-E3F27A6DB8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7933" y="2568408"/>
            <a:ext cx="2070291" cy="2070291"/>
          </a:xfrm>
          <a:prstGeom prst="rect">
            <a:avLst/>
          </a:prstGeom>
        </p:spPr>
      </p:pic>
    </p:spTree>
    <p:extLst>
      <p:ext uri="{BB962C8B-B14F-4D97-AF65-F5344CB8AC3E}">
        <p14:creationId xmlns:p14="http://schemas.microsoft.com/office/powerpoint/2010/main" val="315291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Placeholder 4">
            <a:extLst>
              <a:ext uri="{FF2B5EF4-FFF2-40B4-BE49-F238E27FC236}">
                <a16:creationId xmlns:a16="http://schemas.microsoft.com/office/drawing/2014/main" id="{9D87CEF6-B826-414F-9B84-73D0BACA8023}"/>
              </a:ext>
            </a:extLst>
          </p:cNvPr>
          <p:cNvGraphicFramePr>
            <a:graphicFrameLocks/>
          </p:cNvGraphicFramePr>
          <p:nvPr/>
        </p:nvGraphicFramePr>
        <p:xfrm>
          <a:off x="4818063" y="2112963"/>
          <a:ext cx="6869112" cy="3302051"/>
        </p:xfrm>
        <a:graphic>
          <a:graphicData uri="http://schemas.openxmlformats.org/drawingml/2006/table">
            <a:tbl>
              <a:tblPr bandRow="1"/>
              <a:tblGrid>
                <a:gridCol w="3213990">
                  <a:extLst>
                    <a:ext uri="{9D8B030D-6E8A-4147-A177-3AD203B41FA5}">
                      <a16:colId xmlns:a16="http://schemas.microsoft.com/office/drawing/2014/main" val="20000"/>
                    </a:ext>
                  </a:extLst>
                </a:gridCol>
                <a:gridCol w="1827561">
                  <a:extLst>
                    <a:ext uri="{9D8B030D-6E8A-4147-A177-3AD203B41FA5}">
                      <a16:colId xmlns:a16="http://schemas.microsoft.com/office/drawing/2014/main" val="20002"/>
                    </a:ext>
                  </a:extLst>
                </a:gridCol>
                <a:gridCol w="1827561">
                  <a:extLst>
                    <a:ext uri="{9D8B030D-6E8A-4147-A177-3AD203B41FA5}">
                      <a16:colId xmlns:a16="http://schemas.microsoft.com/office/drawing/2014/main" val="3764786515"/>
                    </a:ext>
                  </a:extLst>
                </a:gridCol>
              </a:tblGrid>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endParaRPr lang="en-US" sz="1100">
                        <a:ln>
                          <a:noFill/>
                        </a:ln>
                        <a:solidFill>
                          <a:schemeClr val="accent6"/>
                        </a:solidFill>
                      </a:endParaRP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a:ln>
                            <a:noFill/>
                          </a:ln>
                          <a:solidFill>
                            <a:schemeClr val="bg1"/>
                          </a:solidFill>
                          <a:latin typeface="+mn-lt"/>
                        </a:rPr>
                        <a:t>No</a:t>
                      </a:r>
                      <a:r>
                        <a:rPr lang="en-US" sz="1600" b="1" baseline="0">
                          <a:ln>
                            <a:noFill/>
                          </a:ln>
                          <a:solidFill>
                            <a:schemeClr val="bg1"/>
                          </a:solidFill>
                          <a:latin typeface="+mn-lt"/>
                        </a:rPr>
                        <a:t> FSA</a:t>
                      </a:r>
                      <a:endParaRPr lang="en-US" sz="1600" b="1">
                        <a:ln>
                          <a:noFill/>
                        </a:ln>
                        <a:solidFill>
                          <a:schemeClr val="bg1"/>
                        </a:solidFill>
                        <a:latin typeface="+mn-lt"/>
                      </a:endParaRP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a:ln>
                            <a:noFill/>
                          </a:ln>
                          <a:solidFill>
                            <a:schemeClr val="bg1"/>
                          </a:solidFill>
                          <a:latin typeface="+mn-lt"/>
                        </a:rPr>
                        <a:t>With FSA</a:t>
                      </a:r>
                    </a:p>
                  </a:txBody>
                  <a:tcPr marL="80710" marR="80710" marT="40331" marB="40331" anchor="ctr">
                    <a:lnL>
                      <a:noFill/>
                    </a:lnL>
                    <a:lnR>
                      <a:noFill/>
                    </a:lnR>
                    <a:lnT>
                      <a:noFill/>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9397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Annual Pay</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dirty="0">
                          <a:ln>
                            <a:noFill/>
                          </a:ln>
                          <a:solidFill>
                            <a:schemeClr val="tx1"/>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Pre-tax FSA Contribution</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mr-IN" sz="1400" b="0">
                          <a:ln>
                            <a:noFill/>
                          </a:ln>
                          <a:solidFill>
                            <a:schemeClr val="tx1"/>
                          </a:solidFill>
                          <a:latin typeface="+mn-lt"/>
                        </a:rPr>
                        <a:t>-$0</a:t>
                      </a:r>
                      <a:endParaRPr lang="en-US" sz="1400" b="0">
                        <a:ln>
                          <a:noFill/>
                        </a:ln>
                        <a:solidFill>
                          <a:schemeClr val="tx1"/>
                        </a:solidFill>
                        <a:latin typeface="+mn-lt"/>
                      </a:endParaRP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-$1,500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Taxable Income</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=$35,000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=$33,500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50735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Federal income and Social Security Taxes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-$7,852</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-$7,362</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4"/>
                  </a:ext>
                </a:extLst>
              </a:tr>
              <a:tr h="507356">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After-tax dollars spent on eligible expenses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-$1,500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mr-IN" sz="1400" b="0">
                          <a:ln>
                            <a:noFill/>
                          </a:ln>
                          <a:solidFill>
                            <a:schemeClr val="tx1"/>
                          </a:solidFill>
                          <a:latin typeface="+mn-lt"/>
                        </a:rPr>
                        <a:t>-$0</a:t>
                      </a:r>
                      <a:endParaRPr lang="en-US" sz="1400" b="0">
                        <a:ln>
                          <a:noFill/>
                        </a:ln>
                        <a:solidFill>
                          <a:schemeClr val="tx1"/>
                        </a:solidFill>
                        <a:latin typeface="+mn-lt"/>
                      </a:endParaRP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5"/>
                  </a:ext>
                </a:extLst>
              </a:tr>
              <a:tr h="379109">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400" b="0">
                          <a:ln>
                            <a:noFill/>
                          </a:ln>
                          <a:solidFill>
                            <a:schemeClr val="tx1"/>
                          </a:solidFill>
                          <a:latin typeface="+mn-lt"/>
                        </a:rPr>
                        <a:t>Spendable income</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=$25,648</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400" b="0">
                          <a:ln>
                            <a:noFill/>
                          </a:ln>
                          <a:solidFill>
                            <a:schemeClr val="tx1"/>
                          </a:solidFill>
                          <a:latin typeface="+mn-lt"/>
                        </a:rPr>
                        <a:t>=$26,138</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6"/>
                  </a:ext>
                </a:extLst>
              </a:tr>
              <a:tr h="376875">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en-US" sz="1600" b="1">
                          <a:ln>
                            <a:noFill/>
                          </a:ln>
                          <a:solidFill>
                            <a:schemeClr val="bg1"/>
                          </a:solidFill>
                          <a:latin typeface="+mn-lt"/>
                        </a:rPr>
                        <a:t>Melissa’s Tax Savings</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a:ln>
                            <a:noFill/>
                          </a:ln>
                          <a:solidFill>
                            <a:schemeClr val="bg1"/>
                          </a:solidFill>
                          <a:latin typeface="+mn-lt"/>
                        </a:rPr>
                        <a:t>$0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r>
                        <a:rPr lang="en-US" sz="1600" b="1" dirty="0">
                          <a:ln>
                            <a:noFill/>
                          </a:ln>
                          <a:solidFill>
                            <a:schemeClr val="bg1"/>
                          </a:solidFill>
                          <a:latin typeface="+mn-lt"/>
                        </a:rPr>
                        <a:t>$490</a:t>
                      </a:r>
                    </a:p>
                  </a:txBody>
                  <a:tcPr marL="80710" marR="80710" marT="40331" marB="4033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7"/>
                  </a:ext>
                </a:extLst>
              </a:tr>
            </a:tbl>
          </a:graphicData>
        </a:graphic>
      </p:graphicFrame>
      <p:sp>
        <p:nvSpPr>
          <p:cNvPr id="24617" name="TextBox 15">
            <a:extLst>
              <a:ext uri="{FF2B5EF4-FFF2-40B4-BE49-F238E27FC236}">
                <a16:creationId xmlns:a16="http://schemas.microsoft.com/office/drawing/2014/main" id="{57C9B425-F347-4EEC-A667-29D448541D3A}"/>
              </a:ext>
            </a:extLst>
          </p:cNvPr>
          <p:cNvSpPr txBox="1">
            <a:spLocks noChangeArrowheads="1"/>
          </p:cNvSpPr>
          <p:nvPr/>
        </p:nvSpPr>
        <p:spPr bwMode="auto">
          <a:xfrm>
            <a:off x="4637089" y="5684838"/>
            <a:ext cx="681098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dirty="0">
                <a:solidFill>
                  <a:srgbClr val="000000"/>
                </a:solidFill>
              </a:rPr>
              <a:t> *Sample tax savings for a single taxpayer with no dependents; actual savings will vary based on your individual tax situation. Consult a tax professional for more information. This FSA Savings calculator was created by MyChoice Accounts to be illustrative of typical results of typical participants in similar type benefits programs. The accuracy of the results are predicated upon the input provided by the user, and as such, MyChoice Accounts disclaims the accuracy of any results shown. This calculator is intended merely as a planning tool and is not meant as tax or investment advice. Before taking any action based upon the results provided, please consult with a tax consultant or expert.</a:t>
            </a:r>
          </a:p>
        </p:txBody>
      </p:sp>
      <p:pic>
        <p:nvPicPr>
          <p:cNvPr id="5" name="Picture 4" descr="A person smiling for the camera&#10;&#10;Description automatically generated">
            <a:extLst>
              <a:ext uri="{FF2B5EF4-FFF2-40B4-BE49-F238E27FC236}">
                <a16:creationId xmlns:a16="http://schemas.microsoft.com/office/drawing/2014/main" id="{82D17F9B-DF0B-4854-A48D-6F0869C0C889}"/>
              </a:ext>
            </a:extLst>
          </p:cNvPr>
          <p:cNvPicPr>
            <a:picLocks noChangeAspect="1"/>
          </p:cNvPicPr>
          <p:nvPr/>
        </p:nvPicPr>
        <p:blipFill>
          <a:blip r:embed="rId3"/>
          <a:stretch>
            <a:fillRect/>
          </a:stretch>
        </p:blipFill>
        <p:spPr>
          <a:xfrm>
            <a:off x="278780" y="2254870"/>
            <a:ext cx="4358515" cy="2903963"/>
          </a:xfrm>
          <a:prstGeom prst="round2DiagRect">
            <a:avLst/>
          </a:prstGeom>
        </p:spPr>
      </p:pic>
      <p:sp>
        <p:nvSpPr>
          <p:cNvPr id="4" name="Text Placeholder 3">
            <a:extLst>
              <a:ext uri="{FF2B5EF4-FFF2-40B4-BE49-F238E27FC236}">
                <a16:creationId xmlns:a16="http://schemas.microsoft.com/office/drawing/2014/main" id="{3CDF2AD3-851C-25F5-A1AC-05F73EED2070}"/>
              </a:ext>
            </a:extLst>
          </p:cNvPr>
          <p:cNvSpPr>
            <a:spLocks noGrp="1"/>
          </p:cNvSpPr>
          <p:nvPr>
            <p:ph type="body" sz="quarter" idx="12"/>
          </p:nvPr>
        </p:nvSpPr>
        <p:spPr/>
        <p:txBody>
          <a:bodyPr/>
          <a:lstStyle/>
          <a:p>
            <a:r>
              <a:rPr lang="en-US" altLang="en-US" b="1" dirty="0">
                <a:solidFill>
                  <a:srgbClr val="000000"/>
                </a:solidFill>
              </a:rPr>
              <a:t>How it works: </a:t>
            </a:r>
            <a:r>
              <a:rPr lang="en-US" altLang="en-US" dirty="0">
                <a:solidFill>
                  <a:srgbClr val="000000"/>
                </a:solidFill>
              </a:rPr>
              <a:t>Assume “Melissa” earns $35,000 a year and has $1,500 in eligible expenses.</a:t>
            </a:r>
          </a:p>
          <a:p>
            <a:endParaRPr lang="en-US" dirty="0"/>
          </a:p>
        </p:txBody>
      </p:sp>
      <p:sp>
        <p:nvSpPr>
          <p:cNvPr id="6" name="Text Placeholder 5">
            <a:extLst>
              <a:ext uri="{FF2B5EF4-FFF2-40B4-BE49-F238E27FC236}">
                <a16:creationId xmlns:a16="http://schemas.microsoft.com/office/drawing/2014/main" id="{26511F48-FB5F-F6C4-ADE1-91DBABACE3DF}"/>
              </a:ext>
            </a:extLst>
          </p:cNvPr>
          <p:cNvSpPr>
            <a:spLocks noGrp="1"/>
          </p:cNvSpPr>
          <p:nvPr>
            <p:ph type="body" sz="quarter" idx="13"/>
          </p:nvPr>
        </p:nvSpPr>
        <p:spPr/>
        <p:txBody>
          <a:bodyPr/>
          <a:lstStyle/>
          <a:p>
            <a:r>
              <a:rPr lang="en-US" dirty="0"/>
              <a:t>Why Enroll? Savings, savings, savings!</a:t>
            </a:r>
          </a:p>
        </p:txBody>
      </p:sp>
    </p:spTree>
    <p:extLst>
      <p:ext uri="{BB962C8B-B14F-4D97-AF65-F5344CB8AC3E}">
        <p14:creationId xmlns:p14="http://schemas.microsoft.com/office/powerpoint/2010/main" val="939312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A64BB-CAF9-42E0-92ED-0E93D5B99CCD}"/>
              </a:ext>
            </a:extLst>
          </p:cNvPr>
          <p:cNvSpPr>
            <a:spLocks noGrp="1"/>
          </p:cNvSpPr>
          <p:nvPr>
            <p:ph type="body" sz="quarter" idx="12"/>
          </p:nvPr>
        </p:nvSpPr>
        <p:spPr>
          <a:xfrm>
            <a:off x="590768" y="1988622"/>
            <a:ext cx="8543184" cy="1146464"/>
          </a:xfrm>
        </p:spPr>
        <p:txBody>
          <a:bodyPr>
            <a:normAutofit fontScale="77500" lnSpcReduction="20000"/>
          </a:bodyPr>
          <a:lstStyle/>
          <a:p>
            <a:pPr marL="0" indent="0">
              <a:buNone/>
            </a:pPr>
            <a:r>
              <a:rPr lang="en-US" b="1" dirty="0">
                <a:latin typeface="+mj-lt"/>
              </a:rPr>
              <a:t>Health Savings Account - HSA</a:t>
            </a:r>
          </a:p>
        </p:txBody>
      </p:sp>
    </p:spTree>
    <p:extLst>
      <p:ext uri="{BB962C8B-B14F-4D97-AF65-F5344CB8AC3E}">
        <p14:creationId xmlns:p14="http://schemas.microsoft.com/office/powerpoint/2010/main" val="8024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BE5CAB6-0285-ED80-3F4D-2FD1FF17823B}"/>
              </a:ext>
            </a:extLst>
          </p:cNvPr>
          <p:cNvSpPr>
            <a:spLocks noGrp="1"/>
          </p:cNvSpPr>
          <p:nvPr>
            <p:ph type="body" sz="quarter" idx="13"/>
          </p:nvPr>
        </p:nvSpPr>
        <p:spPr/>
        <p:txBody>
          <a:bodyPr/>
          <a:lstStyle/>
          <a:p>
            <a:r>
              <a:rPr lang="en-US" dirty="0"/>
              <a:t>What is an HSA? Video</a:t>
            </a:r>
          </a:p>
        </p:txBody>
      </p:sp>
      <p:pic>
        <p:nvPicPr>
          <p:cNvPr id="6" name="Online Media 5" title="What is an HSA?">
            <a:hlinkClick r:id="" action="ppaction://media"/>
            <a:extLst>
              <a:ext uri="{FF2B5EF4-FFF2-40B4-BE49-F238E27FC236}">
                <a16:creationId xmlns:a16="http://schemas.microsoft.com/office/drawing/2014/main" id="{73B1FFFC-83EE-48DE-8948-1A3C0BD99187}"/>
              </a:ext>
            </a:extLst>
          </p:cNvPr>
          <p:cNvPicPr>
            <a:picLocks noGrp="1" noRot="1" noChangeAspect="1"/>
          </p:cNvPicPr>
          <p:nvPr>
            <p:ph sz="quarter" idx="4294967295"/>
            <a:videoFile r:link="rId1"/>
          </p:nvPr>
        </p:nvPicPr>
        <p:blipFill>
          <a:blip r:embed="rId4"/>
          <a:stretch>
            <a:fillRect/>
          </a:stretch>
        </p:blipFill>
        <p:spPr>
          <a:xfrm>
            <a:off x="1638300" y="1216458"/>
            <a:ext cx="8915400" cy="5022850"/>
          </a:xfrm>
          <a:prstGeom prst="rect">
            <a:avLst/>
          </a:prstGeom>
        </p:spPr>
      </p:pic>
    </p:spTree>
    <p:extLst>
      <p:ext uri="{BB962C8B-B14F-4D97-AF65-F5344CB8AC3E}">
        <p14:creationId xmlns:p14="http://schemas.microsoft.com/office/powerpoint/2010/main" val="305058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10">
            <a:extLst>
              <a:ext uri="{FF2B5EF4-FFF2-40B4-BE49-F238E27FC236}">
                <a16:creationId xmlns:a16="http://schemas.microsoft.com/office/drawing/2014/main" id="{CE5D6F6B-282A-45D2-BCBD-15FE5F6F43EA}"/>
              </a:ext>
            </a:extLst>
          </p:cNvPr>
          <p:cNvSpPr>
            <a:spLocks noGrp="1" noChangeArrowheads="1"/>
          </p:cNvSpPr>
          <p:nvPr>
            <p:ph type="body" sz="quarter" idx="12"/>
          </p:nvPr>
        </p:nvSpPr>
        <p:spPr bwMode="auto">
          <a:xfrm>
            <a:off x="588663" y="1651820"/>
            <a:ext cx="5507337" cy="44692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nSpc>
                <a:spcPct val="114000"/>
              </a:lnSpc>
              <a:spcBef>
                <a:spcPts val="600"/>
              </a:spcBef>
              <a:spcAft>
                <a:spcPts val="600"/>
              </a:spcAft>
            </a:pPr>
            <a:r>
              <a:rPr lang="en-US" altLang="en-US" dirty="0">
                <a:cs typeface="Arial"/>
              </a:rPr>
              <a:t>A </a:t>
            </a:r>
            <a:r>
              <a:rPr lang="en-US" altLang="en-US" b="1" dirty="0">
                <a:solidFill>
                  <a:schemeClr val="tx2"/>
                </a:solidFill>
                <a:cs typeface="Arial"/>
              </a:rPr>
              <a:t>Health Savings Account (HSA) </a:t>
            </a:r>
            <a:r>
              <a:rPr lang="en-US" altLang="en-US" dirty="0">
                <a:cs typeface="Arial"/>
              </a:rPr>
              <a:t>is an account that allows you to use pre-tax dollars to pay for health care expenses, like medical, dental, vision and prescription expenses. Think of it as a way to cover your deductible and as long-term savings.</a:t>
            </a:r>
          </a:p>
          <a:p>
            <a:pPr>
              <a:lnSpc>
                <a:spcPct val="114000"/>
              </a:lnSpc>
              <a:spcBef>
                <a:spcPts val="600"/>
              </a:spcBef>
              <a:spcAft>
                <a:spcPts val="600"/>
              </a:spcAft>
            </a:pPr>
            <a:r>
              <a:rPr lang="en-US" altLang="en-US" sz="2000" b="1" dirty="0">
                <a:solidFill>
                  <a:srgbClr val="81BD41"/>
                </a:solidFill>
                <a:cs typeface="Arial"/>
              </a:rPr>
              <a:t>Account Advantages</a:t>
            </a:r>
          </a:p>
          <a:p>
            <a:pPr lvl="1">
              <a:lnSpc>
                <a:spcPct val="114000"/>
              </a:lnSpc>
              <a:spcBef>
                <a:spcPct val="0"/>
              </a:spcBef>
            </a:pPr>
            <a:r>
              <a:rPr lang="en-US" altLang="en-US" dirty="0"/>
              <a:t>HSAs never “expire”</a:t>
            </a:r>
          </a:p>
          <a:p>
            <a:pPr lvl="1">
              <a:lnSpc>
                <a:spcPct val="114000"/>
              </a:lnSpc>
              <a:spcBef>
                <a:spcPct val="0"/>
              </a:spcBef>
            </a:pPr>
            <a:r>
              <a:rPr lang="en-US" altLang="en-US" dirty="0"/>
              <a:t>HSAs are “portable”</a:t>
            </a:r>
          </a:p>
          <a:p>
            <a:pPr lvl="1">
              <a:lnSpc>
                <a:spcPct val="114000"/>
              </a:lnSpc>
              <a:spcBef>
                <a:spcPct val="0"/>
              </a:spcBef>
            </a:pPr>
            <a:r>
              <a:rPr lang="en-US" altLang="en-US" dirty="0"/>
              <a:t>Tax savings</a:t>
            </a:r>
          </a:p>
          <a:p>
            <a:pPr lvl="1">
              <a:lnSpc>
                <a:spcPct val="114000"/>
              </a:lnSpc>
              <a:spcBef>
                <a:spcPct val="0"/>
              </a:spcBef>
            </a:pPr>
            <a:r>
              <a:rPr lang="en-US" altLang="en-US" dirty="0"/>
              <a:t>Multiple uses</a:t>
            </a:r>
          </a:p>
          <a:p>
            <a:pPr lvl="1">
              <a:lnSpc>
                <a:spcPct val="114000"/>
              </a:lnSpc>
              <a:spcBef>
                <a:spcPct val="0"/>
              </a:spcBef>
            </a:pPr>
            <a:r>
              <a:rPr lang="en-US" altLang="en-US" dirty="0"/>
              <a:t>Invest funds for growth</a:t>
            </a:r>
          </a:p>
          <a:p>
            <a:pPr lvl="1">
              <a:lnSpc>
                <a:spcPct val="114000"/>
              </a:lnSpc>
              <a:spcBef>
                <a:spcPct val="0"/>
              </a:spcBef>
            </a:pPr>
            <a:r>
              <a:rPr lang="en-US" altLang="en-US" dirty="0"/>
              <a:t>Easy to access </a:t>
            </a:r>
          </a:p>
          <a:p>
            <a:pPr lvl="1">
              <a:lnSpc>
                <a:spcPct val="114000"/>
              </a:lnSpc>
              <a:spcBef>
                <a:spcPct val="0"/>
              </a:spcBef>
            </a:pPr>
            <a:r>
              <a:rPr lang="en-US" altLang="en-US" dirty="0"/>
              <a:t>Mobile and online access</a:t>
            </a:r>
          </a:p>
          <a:p>
            <a:pPr lvl="1">
              <a:lnSpc>
                <a:spcPct val="114000"/>
              </a:lnSpc>
              <a:spcBef>
                <a:spcPct val="0"/>
              </a:spcBef>
            </a:pPr>
            <a:r>
              <a:rPr lang="en-US" altLang="en-US" dirty="0"/>
              <a:t>Member service support</a:t>
            </a:r>
            <a:endParaRPr lang="en-US" altLang="en-US" dirty="0">
              <a:cs typeface="Arial"/>
            </a:endParaRPr>
          </a:p>
          <a:p>
            <a:pPr eaLnBrk="1" hangingPunct="1">
              <a:lnSpc>
                <a:spcPct val="114000"/>
              </a:lnSpc>
              <a:spcBef>
                <a:spcPts val="600"/>
              </a:spcBef>
              <a:spcAft>
                <a:spcPts val="600"/>
              </a:spcAft>
            </a:pPr>
            <a:endParaRPr lang="en-US" altLang="en-US" dirty="0"/>
          </a:p>
        </p:txBody>
      </p:sp>
      <p:sp>
        <p:nvSpPr>
          <p:cNvPr id="3" name="Text Placeholder 2">
            <a:extLst>
              <a:ext uri="{FF2B5EF4-FFF2-40B4-BE49-F238E27FC236}">
                <a16:creationId xmlns:a16="http://schemas.microsoft.com/office/drawing/2014/main" id="{5A04A10B-A182-9C44-A217-3B8E30984AEE}"/>
              </a:ext>
            </a:extLst>
          </p:cNvPr>
          <p:cNvSpPr>
            <a:spLocks noGrp="1"/>
          </p:cNvSpPr>
          <p:nvPr>
            <p:ph type="body" sz="quarter" idx="13"/>
          </p:nvPr>
        </p:nvSpPr>
        <p:spPr/>
        <p:txBody>
          <a:bodyPr/>
          <a:lstStyle/>
          <a:p>
            <a:pPr>
              <a:lnSpc>
                <a:spcPct val="114000"/>
              </a:lnSpc>
              <a:spcBef>
                <a:spcPts val="600"/>
              </a:spcBef>
              <a:spcAft>
                <a:spcPts val="600"/>
              </a:spcAft>
            </a:pPr>
            <a:r>
              <a:rPr lang="en-US" altLang="en-US" b="1" dirty="0">
                <a:cs typeface="Arial"/>
              </a:rPr>
              <a:t>What is an HSA?</a:t>
            </a:r>
            <a:endParaRPr lang="en-US" dirty="0"/>
          </a:p>
        </p:txBody>
      </p:sp>
      <p:sp>
        <p:nvSpPr>
          <p:cNvPr id="7" name="Subtitle 6">
            <a:extLst>
              <a:ext uri="{FF2B5EF4-FFF2-40B4-BE49-F238E27FC236}">
                <a16:creationId xmlns:a16="http://schemas.microsoft.com/office/drawing/2014/main" id="{818BB052-A838-ACD0-B925-7D64A60E99C8}"/>
              </a:ext>
            </a:extLst>
          </p:cNvPr>
          <p:cNvSpPr>
            <a:spLocks noGrp="1"/>
          </p:cNvSpPr>
          <p:nvPr>
            <p:ph type="subTitle" idx="1"/>
          </p:nvPr>
        </p:nvSpPr>
        <p:spPr/>
        <p:txBody>
          <a:bodyPr/>
          <a:lstStyle/>
          <a:p>
            <a:r>
              <a:rPr lang="en-US" altLang="en-US" b="1" dirty="0">
                <a:cs typeface="Arial"/>
              </a:rPr>
              <a:t>For members enrolled in the HDHP – High Deductible Health Plan </a:t>
            </a:r>
          </a:p>
          <a:p>
            <a:endParaRPr lang="en-US" dirty="0"/>
          </a:p>
        </p:txBody>
      </p:sp>
      <p:sp>
        <p:nvSpPr>
          <p:cNvPr id="6" name="TextBox 5">
            <a:extLst>
              <a:ext uri="{FF2B5EF4-FFF2-40B4-BE49-F238E27FC236}">
                <a16:creationId xmlns:a16="http://schemas.microsoft.com/office/drawing/2014/main" id="{6F3365BE-1803-4340-A828-F1FA18B0F0A1}"/>
              </a:ext>
            </a:extLst>
          </p:cNvPr>
          <p:cNvSpPr txBox="1"/>
          <p:nvPr/>
        </p:nvSpPr>
        <p:spPr>
          <a:xfrm>
            <a:off x="7843661" y="3730205"/>
            <a:ext cx="1896534" cy="369332"/>
          </a:xfrm>
          <a:prstGeom prst="rect">
            <a:avLst/>
          </a:prstGeom>
          <a:noFill/>
        </p:spPr>
        <p:txBody>
          <a:bodyPr wrap="square" rtlCol="0">
            <a:spAutoFit/>
          </a:bodyPr>
          <a:lstStyle/>
          <a:p>
            <a:r>
              <a:rPr lang="en-US" b="1" dirty="0">
                <a:solidFill>
                  <a:schemeClr val="tx2"/>
                </a:solidFill>
              </a:rPr>
              <a:t>DEDUCTIBLE $</a:t>
            </a:r>
          </a:p>
        </p:txBody>
      </p:sp>
      <p:sp>
        <p:nvSpPr>
          <p:cNvPr id="10" name="TextBox 9">
            <a:extLst>
              <a:ext uri="{FF2B5EF4-FFF2-40B4-BE49-F238E27FC236}">
                <a16:creationId xmlns:a16="http://schemas.microsoft.com/office/drawing/2014/main" id="{307EF9CB-24ED-3D4A-AA2B-39E62D02D7E6}"/>
              </a:ext>
            </a:extLst>
          </p:cNvPr>
          <p:cNvSpPr txBox="1"/>
          <p:nvPr/>
        </p:nvSpPr>
        <p:spPr>
          <a:xfrm>
            <a:off x="7843661" y="5205829"/>
            <a:ext cx="3269545" cy="646331"/>
          </a:xfrm>
          <a:prstGeom prst="rect">
            <a:avLst/>
          </a:prstGeom>
          <a:noFill/>
        </p:spPr>
        <p:txBody>
          <a:bodyPr wrap="square" rtlCol="0">
            <a:spAutoFit/>
          </a:bodyPr>
          <a:lstStyle/>
          <a:p>
            <a:r>
              <a:rPr lang="en-US" b="1" dirty="0">
                <a:solidFill>
                  <a:schemeClr val="tx2"/>
                </a:solidFill>
              </a:rPr>
              <a:t>MEDICAL EMERGENCY or RETIREMENT SAVINGS</a:t>
            </a:r>
          </a:p>
        </p:txBody>
      </p:sp>
      <p:pic>
        <p:nvPicPr>
          <p:cNvPr id="4" name="Graphic 3">
            <a:extLst>
              <a:ext uri="{FF2B5EF4-FFF2-40B4-BE49-F238E27FC236}">
                <a16:creationId xmlns:a16="http://schemas.microsoft.com/office/drawing/2014/main" id="{4015CD10-1CC4-E654-8569-00C243ACA4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8241" y="2932495"/>
            <a:ext cx="1595420" cy="1595420"/>
          </a:xfrm>
          <a:prstGeom prst="rect">
            <a:avLst/>
          </a:prstGeom>
        </p:spPr>
      </p:pic>
      <p:pic>
        <p:nvPicPr>
          <p:cNvPr id="11" name="Graphic 10">
            <a:extLst>
              <a:ext uri="{FF2B5EF4-FFF2-40B4-BE49-F238E27FC236}">
                <a16:creationId xmlns:a16="http://schemas.microsoft.com/office/drawing/2014/main" id="{01EB2BAA-4BDF-E2D1-948D-D8085EA79F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48241" y="4635442"/>
            <a:ext cx="1595420" cy="1595420"/>
          </a:xfrm>
          <a:prstGeom prst="rect">
            <a:avLst/>
          </a:prstGeom>
        </p:spPr>
      </p:pic>
    </p:spTree>
    <p:extLst>
      <p:ext uri="{BB962C8B-B14F-4D97-AF65-F5344CB8AC3E}">
        <p14:creationId xmlns:p14="http://schemas.microsoft.com/office/powerpoint/2010/main" val="42223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anim calcmode="lin" valueType="num">
                                      <p:cBhvr>
                                        <p:cTn id="8"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Effect transition="in" filter="fade">
                                      <p:cBhvr>
                                        <p:cTn id="14" dur="1000"/>
                                        <p:tgtEl>
                                          <p:spTgt spid="20483">
                                            <p:txEl>
                                              <p:pRg st="1" end="1"/>
                                            </p:txEl>
                                          </p:spTgt>
                                        </p:tgtEl>
                                      </p:cBhvr>
                                    </p:animEffect>
                                    <p:anim calcmode="lin" valueType="num">
                                      <p:cBhvr>
                                        <p:cTn id="15"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48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Effect transition="in" filter="fade">
                                      <p:cBhvr>
                                        <p:cTn id="19" dur="1000"/>
                                        <p:tgtEl>
                                          <p:spTgt spid="20483">
                                            <p:txEl>
                                              <p:pRg st="2" end="2"/>
                                            </p:txEl>
                                          </p:spTgt>
                                        </p:tgtEl>
                                      </p:cBhvr>
                                    </p:animEffect>
                                    <p:anim calcmode="lin" valueType="num">
                                      <p:cBhvr>
                                        <p:cTn id="20"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48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483">
                                            <p:txEl>
                                              <p:pRg st="3" end="3"/>
                                            </p:txEl>
                                          </p:spTgt>
                                        </p:tgtEl>
                                        <p:attrNameLst>
                                          <p:attrName>style.visibility</p:attrName>
                                        </p:attrNameLst>
                                      </p:cBhvr>
                                      <p:to>
                                        <p:strVal val="visible"/>
                                      </p:to>
                                    </p:set>
                                    <p:animEffect transition="in" filter="fade">
                                      <p:cBhvr>
                                        <p:cTn id="24" dur="1000"/>
                                        <p:tgtEl>
                                          <p:spTgt spid="20483">
                                            <p:txEl>
                                              <p:pRg st="3" end="3"/>
                                            </p:txEl>
                                          </p:spTgt>
                                        </p:tgtEl>
                                      </p:cBhvr>
                                    </p:animEffect>
                                    <p:anim calcmode="lin" valueType="num">
                                      <p:cBhvr>
                                        <p:cTn id="25" dur="10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048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483">
                                            <p:txEl>
                                              <p:pRg st="4" end="4"/>
                                            </p:txEl>
                                          </p:spTgt>
                                        </p:tgtEl>
                                        <p:attrNameLst>
                                          <p:attrName>style.visibility</p:attrName>
                                        </p:attrNameLst>
                                      </p:cBhvr>
                                      <p:to>
                                        <p:strVal val="visible"/>
                                      </p:to>
                                    </p:set>
                                    <p:animEffect transition="in" filter="fade">
                                      <p:cBhvr>
                                        <p:cTn id="29" dur="1000"/>
                                        <p:tgtEl>
                                          <p:spTgt spid="20483">
                                            <p:txEl>
                                              <p:pRg st="4" end="4"/>
                                            </p:txEl>
                                          </p:spTgt>
                                        </p:tgtEl>
                                      </p:cBhvr>
                                    </p:animEffect>
                                    <p:anim calcmode="lin" valueType="num">
                                      <p:cBhvr>
                                        <p:cTn id="30" dur="10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048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483">
                                            <p:txEl>
                                              <p:pRg st="5" end="5"/>
                                            </p:txEl>
                                          </p:spTgt>
                                        </p:tgtEl>
                                        <p:attrNameLst>
                                          <p:attrName>style.visibility</p:attrName>
                                        </p:attrNameLst>
                                      </p:cBhvr>
                                      <p:to>
                                        <p:strVal val="visible"/>
                                      </p:to>
                                    </p:set>
                                    <p:animEffect transition="in" filter="fade">
                                      <p:cBhvr>
                                        <p:cTn id="34" dur="1000"/>
                                        <p:tgtEl>
                                          <p:spTgt spid="20483">
                                            <p:txEl>
                                              <p:pRg st="5" end="5"/>
                                            </p:txEl>
                                          </p:spTgt>
                                        </p:tgtEl>
                                      </p:cBhvr>
                                    </p:animEffect>
                                    <p:anim calcmode="lin" valueType="num">
                                      <p:cBhvr>
                                        <p:cTn id="35" dur="10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048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483">
                                            <p:txEl>
                                              <p:pRg st="6" end="6"/>
                                            </p:txEl>
                                          </p:spTgt>
                                        </p:tgtEl>
                                        <p:attrNameLst>
                                          <p:attrName>style.visibility</p:attrName>
                                        </p:attrNameLst>
                                      </p:cBhvr>
                                      <p:to>
                                        <p:strVal val="visible"/>
                                      </p:to>
                                    </p:set>
                                    <p:animEffect transition="in" filter="fade">
                                      <p:cBhvr>
                                        <p:cTn id="39" dur="1000"/>
                                        <p:tgtEl>
                                          <p:spTgt spid="20483">
                                            <p:txEl>
                                              <p:pRg st="6" end="6"/>
                                            </p:txEl>
                                          </p:spTgt>
                                        </p:tgtEl>
                                      </p:cBhvr>
                                    </p:animEffect>
                                    <p:anim calcmode="lin" valueType="num">
                                      <p:cBhvr>
                                        <p:cTn id="40" dur="10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048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483">
                                            <p:txEl>
                                              <p:pRg st="7" end="7"/>
                                            </p:txEl>
                                          </p:spTgt>
                                        </p:tgtEl>
                                        <p:attrNameLst>
                                          <p:attrName>style.visibility</p:attrName>
                                        </p:attrNameLst>
                                      </p:cBhvr>
                                      <p:to>
                                        <p:strVal val="visible"/>
                                      </p:to>
                                    </p:set>
                                    <p:animEffect transition="in" filter="fade">
                                      <p:cBhvr>
                                        <p:cTn id="44" dur="1000"/>
                                        <p:tgtEl>
                                          <p:spTgt spid="20483">
                                            <p:txEl>
                                              <p:pRg st="7" end="7"/>
                                            </p:txEl>
                                          </p:spTgt>
                                        </p:tgtEl>
                                      </p:cBhvr>
                                    </p:animEffect>
                                    <p:anim calcmode="lin" valueType="num">
                                      <p:cBhvr>
                                        <p:cTn id="45" dur="10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2048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483">
                                            <p:txEl>
                                              <p:pRg st="8" end="8"/>
                                            </p:txEl>
                                          </p:spTgt>
                                        </p:tgtEl>
                                        <p:attrNameLst>
                                          <p:attrName>style.visibility</p:attrName>
                                        </p:attrNameLst>
                                      </p:cBhvr>
                                      <p:to>
                                        <p:strVal val="visible"/>
                                      </p:to>
                                    </p:set>
                                    <p:animEffect transition="in" filter="fade">
                                      <p:cBhvr>
                                        <p:cTn id="49" dur="1000"/>
                                        <p:tgtEl>
                                          <p:spTgt spid="20483">
                                            <p:txEl>
                                              <p:pRg st="8" end="8"/>
                                            </p:txEl>
                                          </p:spTgt>
                                        </p:tgtEl>
                                      </p:cBhvr>
                                    </p:animEffect>
                                    <p:anim calcmode="lin" valueType="num">
                                      <p:cBhvr>
                                        <p:cTn id="50" dur="10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048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483">
                                            <p:txEl>
                                              <p:pRg st="9" end="9"/>
                                            </p:txEl>
                                          </p:spTgt>
                                        </p:tgtEl>
                                        <p:attrNameLst>
                                          <p:attrName>style.visibility</p:attrName>
                                        </p:attrNameLst>
                                      </p:cBhvr>
                                      <p:to>
                                        <p:strVal val="visible"/>
                                      </p:to>
                                    </p:set>
                                    <p:animEffect transition="in" filter="fade">
                                      <p:cBhvr>
                                        <p:cTn id="56" dur="1000"/>
                                        <p:tgtEl>
                                          <p:spTgt spid="20483">
                                            <p:txEl>
                                              <p:pRg st="9" end="9"/>
                                            </p:txEl>
                                          </p:spTgt>
                                        </p:tgtEl>
                                      </p:cBhvr>
                                    </p:animEffect>
                                    <p:anim calcmode="lin" valueType="num">
                                      <p:cBhvr>
                                        <p:cTn id="57" dur="1000" fill="hold"/>
                                        <p:tgtEl>
                                          <p:spTgt spid="2048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048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143C9-9546-BD43-8832-E05C22F2CDF6}"/>
              </a:ext>
            </a:extLst>
          </p:cNvPr>
          <p:cNvSpPr>
            <a:spLocks noGrp="1"/>
          </p:cNvSpPr>
          <p:nvPr>
            <p:ph type="body" sz="quarter" idx="12"/>
          </p:nvPr>
        </p:nvSpPr>
        <p:spPr>
          <a:xfrm>
            <a:off x="588663" y="1651820"/>
            <a:ext cx="7851952" cy="4469281"/>
          </a:xfrm>
        </p:spPr>
        <p:txBody>
          <a:bodyPr/>
          <a:lstStyle/>
          <a:p>
            <a:pPr marL="342900" indent="-342900" defTabSz="914400">
              <a:lnSpc>
                <a:spcPct val="130000"/>
              </a:lnSpc>
              <a:spcBef>
                <a:spcPct val="0"/>
              </a:spcBef>
              <a:buClr>
                <a:srgbClr val="82BC00"/>
              </a:buClr>
              <a:defRPr/>
            </a:pPr>
            <a:r>
              <a:rPr lang="en-US" dirty="0">
                <a:solidFill>
                  <a:srgbClr val="000000"/>
                </a:solidFill>
                <a:ea typeface="Open Sans" panose="020B0606030504020204" pitchFamily="34" charset="0"/>
                <a:cs typeface="Open Sans" panose="020B0606030504020204" pitchFamily="34" charset="0"/>
              </a:rPr>
              <a:t>You decide how much to contribute to your account up to the IRS limit.</a:t>
            </a:r>
          </a:p>
          <a:p>
            <a:pPr marL="342900" indent="-342900" defTabSz="914400">
              <a:lnSpc>
                <a:spcPct val="130000"/>
              </a:lnSpc>
              <a:spcBef>
                <a:spcPct val="0"/>
              </a:spcBef>
              <a:buClr>
                <a:srgbClr val="82BC00"/>
              </a:buClr>
              <a:defRPr/>
            </a:pPr>
            <a:r>
              <a:rPr lang="en-US" b="1" dirty="0">
                <a:solidFill>
                  <a:srgbClr val="000000"/>
                </a:solidFill>
                <a:ea typeface="Open Sans" panose="020B0606030504020204" pitchFamily="34" charset="0"/>
                <a:cs typeface="Open Sans" panose="020B0606030504020204" pitchFamily="34" charset="0"/>
              </a:rPr>
              <a:t>Maximum annual contributions for HSA 2025:</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	</a:t>
            </a:r>
            <a:r>
              <a:rPr lang="en-US" sz="2000" dirty="0">
                <a:solidFill>
                  <a:srgbClr val="000000"/>
                </a:solidFill>
                <a:ea typeface="Open Sans" panose="020B0606030504020204" pitchFamily="34" charset="0"/>
                <a:cs typeface="Open Sans" panose="020B0606030504020204" pitchFamily="34" charset="0"/>
              </a:rPr>
              <a:t>$4,300/year filing single</a:t>
            </a:r>
          </a:p>
          <a:p>
            <a:pPr marL="342900" indent="-342900" defTabSz="914400">
              <a:lnSpc>
                <a:spcPct val="130000"/>
              </a:lnSpc>
              <a:spcBef>
                <a:spcPct val="0"/>
              </a:spcBef>
              <a:buClr>
                <a:srgbClr val="82BC00"/>
              </a:buClr>
              <a:buFont typeface="Arial" panose="020B0604020202020204" pitchFamily="34" charset="0"/>
              <a:buChar char="•"/>
              <a:defRPr/>
            </a:pPr>
            <a:r>
              <a:rPr lang="en-US" sz="2000" dirty="0">
                <a:solidFill>
                  <a:srgbClr val="000000"/>
                </a:solidFill>
                <a:ea typeface="Open Sans" panose="020B0606030504020204" pitchFamily="34" charset="0"/>
                <a:cs typeface="Open Sans" panose="020B0606030504020204" pitchFamily="34" charset="0"/>
              </a:rPr>
              <a:t>	$8,550/year filing jointly</a:t>
            </a:r>
          </a:p>
          <a:p>
            <a:pPr marL="342900" indent="-342900" defTabSz="914400">
              <a:lnSpc>
                <a:spcPct val="130000"/>
              </a:lnSpc>
              <a:spcBef>
                <a:spcPct val="0"/>
              </a:spcBef>
              <a:buClr>
                <a:srgbClr val="82BC00"/>
              </a:buClr>
              <a:defRPr/>
            </a:pPr>
            <a:endParaRPr lang="en-US" dirty="0">
              <a:solidFill>
                <a:srgbClr val="000000"/>
              </a:solidFill>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dirty="0">
                <a:solidFill>
                  <a:srgbClr val="000000"/>
                </a:solidFill>
                <a:ea typeface="Open Sans" panose="020B0606030504020204" pitchFamily="34" charset="0"/>
                <a:cs typeface="Open Sans" panose="020B0606030504020204" pitchFamily="34" charset="0"/>
              </a:rPr>
              <a:t>Contributions are tax free and processed through payroll in equal deductions throughout the year. You can change your election amount at any time.</a:t>
            </a:r>
          </a:p>
          <a:p>
            <a:pPr marL="342900" indent="-342900" defTabSz="914400">
              <a:lnSpc>
                <a:spcPct val="130000"/>
              </a:lnSpc>
              <a:spcBef>
                <a:spcPct val="0"/>
              </a:spcBef>
              <a:buClr>
                <a:srgbClr val="82BC00"/>
              </a:buClr>
              <a:defRPr/>
            </a:pPr>
            <a:endParaRPr lang="en-US" dirty="0">
              <a:solidFill>
                <a:srgbClr val="000000"/>
              </a:solidFill>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sz="2400" b="1" dirty="0">
                <a:solidFill>
                  <a:srgbClr val="009BC7"/>
                </a:solidFill>
                <a:cs typeface="Arial"/>
              </a:rPr>
              <a:t>FREE MONEY</a:t>
            </a:r>
            <a:r>
              <a:rPr lang="en-US" sz="1800" b="1" dirty="0">
                <a:solidFill>
                  <a:srgbClr val="000000"/>
                </a:solidFill>
                <a:cs typeface="Arial"/>
              </a:rPr>
              <a:t>: [CLIENT NAME] contributes to the HSA </a:t>
            </a:r>
            <a:r>
              <a:rPr lang="en-US" sz="1800" b="1" dirty="0">
                <a:solidFill>
                  <a:srgbClr val="000000"/>
                </a:solidFill>
                <a:highlight>
                  <a:srgbClr val="FFFF00"/>
                </a:highlight>
                <a:cs typeface="Arial"/>
              </a:rPr>
              <a:t>in </a:t>
            </a:r>
            <a:r>
              <a:rPr lang="en-US" sz="1800" b="1" dirty="0">
                <a:solidFill>
                  <a:srgbClr val="FF0000"/>
                </a:solidFill>
                <a:highlight>
                  <a:srgbClr val="FFFF00"/>
                </a:highlight>
                <a:cs typeface="Arial"/>
              </a:rPr>
              <a:t>January and July</a:t>
            </a:r>
            <a:r>
              <a:rPr lang="en-US" sz="1800" b="1" dirty="0">
                <a:solidFill>
                  <a:srgbClr val="000000"/>
                </a:solidFill>
                <a:highlight>
                  <a:srgbClr val="FFFF00"/>
                </a:highlight>
                <a:cs typeface="Arial"/>
              </a:rPr>
              <a:t>. </a:t>
            </a:r>
            <a:r>
              <a:rPr lang="en-US" sz="1800" b="1" dirty="0">
                <a:solidFill>
                  <a:srgbClr val="FF0000"/>
                </a:solidFill>
                <a:highlight>
                  <a:srgbClr val="FFFF00"/>
                </a:highlight>
                <a:cs typeface="Arial"/>
              </a:rPr>
              <a:t>$600</a:t>
            </a:r>
            <a:r>
              <a:rPr lang="en-US" sz="1800" b="1" dirty="0">
                <a:solidFill>
                  <a:srgbClr val="000000"/>
                </a:solidFill>
                <a:highlight>
                  <a:srgbClr val="FFFF00"/>
                </a:highlight>
                <a:cs typeface="Arial"/>
              </a:rPr>
              <a:t>/single/year; </a:t>
            </a:r>
            <a:r>
              <a:rPr lang="en-US" sz="1800" b="1" dirty="0">
                <a:solidFill>
                  <a:srgbClr val="FF0000"/>
                </a:solidFill>
                <a:highlight>
                  <a:srgbClr val="FFFF00"/>
                </a:highlight>
                <a:cs typeface="Arial"/>
              </a:rPr>
              <a:t>$1,200</a:t>
            </a:r>
            <a:r>
              <a:rPr lang="en-US" sz="1800" b="1" dirty="0">
                <a:solidFill>
                  <a:srgbClr val="000000"/>
                </a:solidFill>
                <a:highlight>
                  <a:srgbClr val="FFFF00"/>
                </a:highlight>
                <a:cs typeface="Arial"/>
              </a:rPr>
              <a:t>/family/year</a:t>
            </a:r>
          </a:p>
          <a:p>
            <a:pPr marL="342900" indent="-342900" defTabSz="914400">
              <a:lnSpc>
                <a:spcPct val="130000"/>
              </a:lnSpc>
              <a:spcBef>
                <a:spcPct val="0"/>
              </a:spcBef>
              <a:buClr>
                <a:srgbClr val="82BC00"/>
              </a:buClr>
              <a:defRPr/>
            </a:pPr>
            <a:endParaRPr lang="en-US" dirty="0">
              <a:solidFill>
                <a:srgbClr val="000000"/>
              </a:solidFill>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endParaRPr lang="en-US" dirty="0">
              <a:solidFill>
                <a:srgbClr val="000000"/>
              </a:solidFill>
              <a:cs typeface="Arial"/>
            </a:endParaRPr>
          </a:p>
          <a:p>
            <a:endParaRPr lang="en-US" dirty="0"/>
          </a:p>
        </p:txBody>
      </p:sp>
      <p:sp>
        <p:nvSpPr>
          <p:cNvPr id="8" name="Text Placeholder 7">
            <a:extLst>
              <a:ext uri="{FF2B5EF4-FFF2-40B4-BE49-F238E27FC236}">
                <a16:creationId xmlns:a16="http://schemas.microsoft.com/office/drawing/2014/main" id="{59547296-26A3-98CF-2B6B-0EB110464F54}"/>
              </a:ext>
            </a:extLst>
          </p:cNvPr>
          <p:cNvSpPr>
            <a:spLocks noGrp="1"/>
          </p:cNvSpPr>
          <p:nvPr>
            <p:ph type="body" sz="quarter" idx="13"/>
          </p:nvPr>
        </p:nvSpPr>
        <p:spPr/>
        <p:txBody>
          <a:bodyPr/>
          <a:lstStyle/>
          <a:p>
            <a:r>
              <a:rPr lang="en-US" dirty="0"/>
              <a:t>HSA Contributions</a:t>
            </a:r>
          </a:p>
        </p:txBody>
      </p:sp>
      <p:pic>
        <p:nvPicPr>
          <p:cNvPr id="4" name="Picture 3" descr="A picture containing accessory, umbrella, dome, vector graphics&#10;&#10;Description automatically generated">
            <a:extLst>
              <a:ext uri="{FF2B5EF4-FFF2-40B4-BE49-F238E27FC236}">
                <a16:creationId xmlns:a16="http://schemas.microsoft.com/office/drawing/2014/main" id="{EB9F8B2B-584B-A32A-E220-D17F907DA312}"/>
              </a:ext>
            </a:extLst>
          </p:cNvPr>
          <p:cNvPicPr>
            <a:picLocks noChangeAspect="1"/>
          </p:cNvPicPr>
          <p:nvPr/>
        </p:nvPicPr>
        <p:blipFill>
          <a:blip r:embed="rId3"/>
          <a:stretch>
            <a:fillRect/>
          </a:stretch>
        </p:blipFill>
        <p:spPr>
          <a:xfrm>
            <a:off x="9481929" y="3304309"/>
            <a:ext cx="2396537" cy="1505263"/>
          </a:xfrm>
          <a:prstGeom prst="rect">
            <a:avLst/>
          </a:prstGeom>
          <a:effectLst>
            <a:outerShdw blurRad="50800" dist="38100" dir="2700000" algn="tl" rotWithShape="0">
              <a:prstClr val="black">
                <a:alpha val="40000"/>
              </a:prstClr>
            </a:outerShdw>
          </a:effectLst>
        </p:spPr>
      </p:pic>
      <p:pic>
        <p:nvPicPr>
          <p:cNvPr id="6" name="Picture 5" descr="A blue card with white text&#10;&#10;Description automatically generated">
            <a:extLst>
              <a:ext uri="{FF2B5EF4-FFF2-40B4-BE49-F238E27FC236}">
                <a16:creationId xmlns:a16="http://schemas.microsoft.com/office/drawing/2014/main" id="{6DBE9135-6448-7C69-B8E2-F3B2EF22000F}"/>
              </a:ext>
            </a:extLst>
          </p:cNvPr>
          <p:cNvPicPr>
            <a:picLocks noChangeAspect="1"/>
          </p:cNvPicPr>
          <p:nvPr/>
        </p:nvPicPr>
        <p:blipFill>
          <a:blip r:embed="rId4"/>
          <a:stretch>
            <a:fillRect/>
          </a:stretch>
        </p:blipFill>
        <p:spPr>
          <a:xfrm rot="21021109">
            <a:off x="8990132" y="3918180"/>
            <a:ext cx="1503241" cy="2356308"/>
          </a:xfrm>
          <a:prstGeom prst="rect">
            <a:avLst/>
          </a:prstGeom>
        </p:spPr>
      </p:pic>
      <p:pic>
        <p:nvPicPr>
          <p:cNvPr id="7" name="Graphic 6">
            <a:extLst>
              <a:ext uri="{FF2B5EF4-FFF2-40B4-BE49-F238E27FC236}">
                <a16:creationId xmlns:a16="http://schemas.microsoft.com/office/drawing/2014/main" id="{DCDF6C6F-B120-24A2-4F40-FFFEE3CF21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5151" y="1369828"/>
            <a:ext cx="1768773" cy="1768773"/>
          </a:xfrm>
          <a:prstGeom prst="rect">
            <a:avLst/>
          </a:prstGeom>
        </p:spPr>
      </p:pic>
    </p:spTree>
    <p:extLst>
      <p:ext uri="{BB962C8B-B14F-4D97-AF65-F5344CB8AC3E}">
        <p14:creationId xmlns:p14="http://schemas.microsoft.com/office/powerpoint/2010/main" val="3261057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83C521-68BE-5A43-8E29-CB3D64BF2A81}"/>
              </a:ext>
            </a:extLst>
          </p:cNvPr>
          <p:cNvSpPr>
            <a:spLocks noGrp="1"/>
          </p:cNvSpPr>
          <p:nvPr>
            <p:ph type="body" sz="quarter" idx="12"/>
          </p:nvPr>
        </p:nvSpPr>
        <p:spPr>
          <a:xfrm>
            <a:off x="588663" y="1651820"/>
            <a:ext cx="8032023" cy="4469281"/>
          </a:xfrm>
        </p:spPr>
        <p:txBody>
          <a:bodyPr>
            <a:normAutofit fontScale="92500" lnSpcReduction="10000"/>
          </a:bodyPr>
          <a:lstStyle/>
          <a:p>
            <a:pPr defTabSz="914400">
              <a:lnSpc>
                <a:spcPct val="130000"/>
              </a:lnSpc>
              <a:spcBef>
                <a:spcPct val="0"/>
              </a:spcBef>
              <a:buClr>
                <a:srgbClr val="82BC00"/>
              </a:buClr>
              <a:defRPr/>
            </a:pPr>
            <a:r>
              <a:rPr lang="en-US" sz="2400" b="1" dirty="0">
                <a:solidFill>
                  <a:srgbClr val="2D95BF"/>
                </a:solidFill>
                <a:ea typeface="Open Sans" panose="020B0606030504020204" pitchFamily="34" charset="0"/>
                <a:cs typeface="Open Sans" panose="020B0606030504020204" pitchFamily="34" charset="0"/>
              </a:rPr>
              <a:t>Using Your Account</a:t>
            </a:r>
          </a:p>
          <a:p>
            <a:pPr marL="342900" indent="-342900" defTabSz="914400">
              <a:lnSpc>
                <a:spcPct val="130000"/>
              </a:lnSpc>
              <a:spcBef>
                <a:spcPct val="0"/>
              </a:spcBef>
              <a:buClr>
                <a:srgbClr val="82BC00"/>
              </a:buClr>
              <a:defRPr/>
            </a:pPr>
            <a:r>
              <a:rPr lang="en-US" sz="2400" dirty="0">
                <a:solidFill>
                  <a:srgbClr val="000000"/>
                </a:solidFill>
                <a:ea typeface="Open Sans" panose="020B0606030504020204" pitchFamily="34" charset="0"/>
                <a:cs typeface="Open Sans" panose="020B0606030504020204" pitchFamily="34" charset="0"/>
              </a:rPr>
              <a:t>Use the funds for your qualified expenses </a:t>
            </a:r>
            <a:r>
              <a:rPr lang="en-US" sz="2400" b="1" dirty="0">
                <a:solidFill>
                  <a:schemeClr val="accent1"/>
                </a:solidFill>
                <a:ea typeface="Open Sans" panose="020B0606030504020204" pitchFamily="34" charset="0"/>
                <a:cs typeface="Open Sans" panose="020B0606030504020204" pitchFamily="34" charset="0"/>
              </a:rPr>
              <a:t>for you and </a:t>
            </a:r>
            <a:br>
              <a:rPr lang="en-US" sz="2400" b="1" dirty="0">
                <a:solidFill>
                  <a:schemeClr val="accent1"/>
                </a:solidFill>
                <a:ea typeface="Open Sans" panose="020B0606030504020204" pitchFamily="34" charset="0"/>
                <a:cs typeface="Open Sans" panose="020B0606030504020204" pitchFamily="34" charset="0"/>
              </a:rPr>
            </a:br>
            <a:r>
              <a:rPr lang="en-US" sz="2400" b="1" dirty="0">
                <a:solidFill>
                  <a:schemeClr val="accent1"/>
                </a:solidFill>
                <a:ea typeface="Open Sans" panose="020B0606030504020204" pitchFamily="34" charset="0"/>
                <a:cs typeface="Open Sans" panose="020B0606030504020204" pitchFamily="34" charset="0"/>
              </a:rPr>
              <a:t>your family (spouse, eligible dependents).</a:t>
            </a:r>
          </a:p>
          <a:p>
            <a:pPr marL="342900" indent="-342900" defTabSz="914400">
              <a:lnSpc>
                <a:spcPct val="130000"/>
              </a:lnSpc>
              <a:spcBef>
                <a:spcPct val="0"/>
              </a:spcBef>
              <a:buClr>
                <a:srgbClr val="82BC00"/>
              </a:buClr>
              <a:defRPr/>
            </a:pPr>
            <a:endParaRPr lang="en-US" sz="2400" dirty="0">
              <a:solidFill>
                <a:srgbClr val="000000"/>
              </a:solidFill>
              <a:ea typeface="Open Sans" panose="020B0606030504020204" pitchFamily="34" charset="0"/>
              <a:cs typeface="Open Sans" panose="020B0606030504020204" pitchFamily="34" charset="0"/>
            </a:endParaRPr>
          </a:p>
          <a:p>
            <a:pPr marL="342900" indent="-342900" defTabSz="914400">
              <a:lnSpc>
                <a:spcPct val="130000"/>
              </a:lnSpc>
              <a:spcBef>
                <a:spcPct val="0"/>
              </a:spcBef>
              <a:buClr>
                <a:srgbClr val="82BC00"/>
              </a:buClr>
              <a:defRPr/>
            </a:pPr>
            <a:r>
              <a:rPr lang="en-US" sz="2400" b="1" dirty="0">
                <a:solidFill>
                  <a:schemeClr val="accent1"/>
                </a:solidFill>
                <a:ea typeface="Open Sans" panose="020B0606030504020204" pitchFamily="34" charset="0"/>
                <a:cs typeface="Open Sans" panose="020B0606030504020204" pitchFamily="34" charset="0"/>
              </a:rPr>
              <a:t>Key differences from FSA:</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Option to save and NOT SPEND.</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No expiration date.</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No receipts or documentation needed (save them for the IRS).</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Your savings account “for life” – even if you separate from employer.</a:t>
            </a:r>
          </a:p>
          <a:p>
            <a:pPr marL="342900" indent="-342900" defTabSz="914400">
              <a:lnSpc>
                <a:spcPct val="130000"/>
              </a:lnSpc>
              <a:spcBef>
                <a:spcPct val="0"/>
              </a:spcBef>
              <a:buClr>
                <a:srgbClr val="82BC00"/>
              </a:buClr>
              <a:buFont typeface="Arial" panose="020B0604020202020204" pitchFamily="34" charset="0"/>
              <a:buChar char="•"/>
              <a:defRPr/>
            </a:pPr>
            <a:r>
              <a:rPr lang="en-US" dirty="0">
                <a:solidFill>
                  <a:srgbClr val="000000"/>
                </a:solidFill>
                <a:ea typeface="Open Sans" panose="020B0606030504020204" pitchFamily="34" charset="0"/>
                <a:cs typeface="Open Sans" panose="020B0606030504020204" pitchFamily="34" charset="0"/>
              </a:rPr>
              <a:t>Funds available as you make contributions through payroll – you can only spend what you’ve already set aside.</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ea typeface="Open Sans" panose="020B0606030504020204" pitchFamily="34" charset="0"/>
                <a:cs typeface="Open Sans" panose="020B0606030504020204" pitchFamily="34" charset="0"/>
              </a:rPr>
              <a:t>Invest contributions to grow your $ faster.</a:t>
            </a:r>
          </a:p>
          <a:p>
            <a:pPr marL="342900" indent="-342900" defTabSz="914400">
              <a:lnSpc>
                <a:spcPct val="130000"/>
              </a:lnSpc>
              <a:spcBef>
                <a:spcPct val="0"/>
              </a:spcBef>
              <a:buClr>
                <a:srgbClr val="82BC00"/>
              </a:buClr>
              <a:buFont typeface="Arial" panose="020B0604020202020204" pitchFamily="34" charset="0"/>
              <a:buChar char="•"/>
              <a:defRPr/>
            </a:pPr>
            <a:r>
              <a:rPr lang="en-US" altLang="en-US" dirty="0">
                <a:solidFill>
                  <a:srgbClr val="000000"/>
                </a:solidFill>
                <a:ea typeface="Open Sans" panose="020B0606030504020204" pitchFamily="34" charset="0"/>
                <a:cs typeface="Open Sans" panose="020B0606030504020204" pitchFamily="34" charset="0"/>
              </a:rPr>
              <a:t>Open an HSA at any time or change contributions at any time in the year.</a:t>
            </a:r>
            <a:endParaRPr lang="en-US" altLang="en-US" dirty="0">
              <a:ea typeface="Open Sans" panose="020B0606030504020204" pitchFamily="34" charset="0"/>
              <a:cs typeface="Open Sans" panose="020B0606030504020204" pitchFamily="34" charset="0"/>
            </a:endParaRPr>
          </a:p>
          <a:p>
            <a:endParaRPr lang="en-US" dirty="0"/>
          </a:p>
        </p:txBody>
      </p:sp>
      <p:sp>
        <p:nvSpPr>
          <p:cNvPr id="5" name="Text Placeholder 4">
            <a:extLst>
              <a:ext uri="{FF2B5EF4-FFF2-40B4-BE49-F238E27FC236}">
                <a16:creationId xmlns:a16="http://schemas.microsoft.com/office/drawing/2014/main" id="{3BA8E6B1-56AC-EFF6-8FED-5C00FD048CF6}"/>
              </a:ext>
            </a:extLst>
          </p:cNvPr>
          <p:cNvSpPr>
            <a:spLocks noGrp="1"/>
          </p:cNvSpPr>
          <p:nvPr>
            <p:ph type="body" sz="quarter" idx="13"/>
          </p:nvPr>
        </p:nvSpPr>
        <p:spPr/>
        <p:txBody>
          <a:bodyPr/>
          <a:lstStyle/>
          <a:p>
            <a:r>
              <a:rPr lang="en-US" dirty="0"/>
              <a:t>How does an HSA work?</a:t>
            </a:r>
          </a:p>
        </p:txBody>
      </p:sp>
      <p:pic>
        <p:nvPicPr>
          <p:cNvPr id="4" name="Graphic 3">
            <a:extLst>
              <a:ext uri="{FF2B5EF4-FFF2-40B4-BE49-F238E27FC236}">
                <a16:creationId xmlns:a16="http://schemas.microsoft.com/office/drawing/2014/main" id="{8F0BAAAA-F3F1-2154-DAEC-442DD15AFA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9802" y="1651820"/>
            <a:ext cx="2578125" cy="2578125"/>
          </a:xfrm>
          <a:prstGeom prst="rect">
            <a:avLst/>
          </a:prstGeom>
        </p:spPr>
      </p:pic>
    </p:spTree>
    <p:extLst>
      <p:ext uri="{BB962C8B-B14F-4D97-AF65-F5344CB8AC3E}">
        <p14:creationId xmlns:p14="http://schemas.microsoft.com/office/powerpoint/2010/main" val="1060487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49E8559-3CF6-3143-A8B0-9DE9D50E1FF3}"/>
              </a:ext>
            </a:extLst>
          </p:cNvPr>
          <p:cNvSpPr>
            <a:spLocks noGrp="1"/>
          </p:cNvSpPr>
          <p:nvPr>
            <p:ph type="subTitle" idx="1"/>
          </p:nvPr>
        </p:nvSpPr>
        <p:spPr/>
        <p:txBody>
          <a:bodyPr/>
          <a:lstStyle/>
          <a:p>
            <a:r>
              <a:rPr lang="en-US" dirty="0"/>
              <a:t>Pre-tax Spending/Savings Accounts</a:t>
            </a:r>
          </a:p>
        </p:txBody>
      </p:sp>
      <p:sp>
        <p:nvSpPr>
          <p:cNvPr id="3" name="Title 2">
            <a:extLst>
              <a:ext uri="{FF2B5EF4-FFF2-40B4-BE49-F238E27FC236}">
                <a16:creationId xmlns:a16="http://schemas.microsoft.com/office/drawing/2014/main" id="{B6E6B8AD-0431-8F46-B5B2-126546A42AF8}"/>
              </a:ext>
            </a:extLst>
          </p:cNvPr>
          <p:cNvSpPr>
            <a:spLocks noGrp="1"/>
          </p:cNvSpPr>
          <p:nvPr>
            <p:ph type="ctrTitle"/>
          </p:nvPr>
        </p:nvSpPr>
        <p:spPr>
          <a:xfrm>
            <a:off x="590768" y="2171700"/>
            <a:ext cx="9636597" cy="956733"/>
          </a:xfrm>
        </p:spPr>
        <p:txBody>
          <a:bodyPr/>
          <a:lstStyle/>
          <a:p>
            <a:r>
              <a:rPr lang="en-US" dirty="0"/>
              <a:t>[Client Name] Benefits</a:t>
            </a:r>
          </a:p>
        </p:txBody>
      </p:sp>
    </p:spTree>
    <p:extLst>
      <p:ext uri="{BB962C8B-B14F-4D97-AF65-F5344CB8AC3E}">
        <p14:creationId xmlns:p14="http://schemas.microsoft.com/office/powerpoint/2010/main" val="395292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297C2C2-EC07-4960-3B0B-D061C7C1A0AC}"/>
              </a:ext>
            </a:extLst>
          </p:cNvPr>
          <p:cNvSpPr>
            <a:spLocks noGrp="1"/>
          </p:cNvSpPr>
          <p:nvPr>
            <p:ph type="body" sz="quarter" idx="13"/>
          </p:nvPr>
        </p:nvSpPr>
        <p:spPr/>
        <p:txBody>
          <a:bodyPr/>
          <a:lstStyle/>
          <a:p>
            <a:r>
              <a:rPr lang="en-US" dirty="0"/>
              <a:t>What can I do with my HSA?</a:t>
            </a:r>
          </a:p>
        </p:txBody>
      </p:sp>
      <p:sp>
        <p:nvSpPr>
          <p:cNvPr id="14" name="TextBox 13">
            <a:extLst>
              <a:ext uri="{FF2B5EF4-FFF2-40B4-BE49-F238E27FC236}">
                <a16:creationId xmlns:a16="http://schemas.microsoft.com/office/drawing/2014/main" id="{287A83C2-EECA-1640-B5F2-F4C3C0FB7608}"/>
              </a:ext>
            </a:extLst>
          </p:cNvPr>
          <p:cNvSpPr txBox="1"/>
          <p:nvPr/>
        </p:nvSpPr>
        <p:spPr>
          <a:xfrm>
            <a:off x="9042383" y="4575413"/>
            <a:ext cx="2105448" cy="646330"/>
          </a:xfrm>
          <a:prstGeom prst="rect">
            <a:avLst/>
          </a:prstGeom>
          <a:noFill/>
        </p:spPr>
        <p:txBody>
          <a:bodyPr wrap="square" rtlCol="0">
            <a:spAutoFit/>
          </a:bodyPr>
          <a:lstStyle/>
          <a:p>
            <a:pPr algn="ctr"/>
            <a:r>
              <a:rPr lang="en-US" sz="3600" b="1" dirty="0">
                <a:solidFill>
                  <a:schemeClr val="accent2"/>
                </a:solidFill>
                <a:latin typeface="+mj-lt"/>
                <a:ea typeface="Open Sans" panose="020B0606030504020204" pitchFamily="34" charset="0"/>
                <a:cs typeface="Open Sans" panose="020B0606030504020204" pitchFamily="34" charset="0"/>
              </a:rPr>
              <a:t>SPEND</a:t>
            </a:r>
          </a:p>
        </p:txBody>
      </p:sp>
      <p:pic>
        <p:nvPicPr>
          <p:cNvPr id="5" name="Graphic 4">
            <a:extLst>
              <a:ext uri="{FF2B5EF4-FFF2-40B4-BE49-F238E27FC236}">
                <a16:creationId xmlns:a16="http://schemas.microsoft.com/office/drawing/2014/main" id="{C125C2AC-63D2-E7CE-6B5E-D80E19B3D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35377" y="1799829"/>
            <a:ext cx="2621874" cy="2621874"/>
          </a:xfrm>
          <a:prstGeom prst="rect">
            <a:avLst/>
          </a:prstGeom>
        </p:spPr>
      </p:pic>
      <p:sp>
        <p:nvSpPr>
          <p:cNvPr id="6" name="TextBox 5">
            <a:extLst>
              <a:ext uri="{FF2B5EF4-FFF2-40B4-BE49-F238E27FC236}">
                <a16:creationId xmlns:a16="http://schemas.microsoft.com/office/drawing/2014/main" id="{EC82C66A-3B45-128C-6C66-01785DBBC365}"/>
              </a:ext>
            </a:extLst>
          </p:cNvPr>
          <p:cNvSpPr txBox="1"/>
          <p:nvPr/>
        </p:nvSpPr>
        <p:spPr>
          <a:xfrm>
            <a:off x="4793590" y="4575413"/>
            <a:ext cx="2105448" cy="646330"/>
          </a:xfrm>
          <a:prstGeom prst="rect">
            <a:avLst/>
          </a:prstGeom>
          <a:noFill/>
        </p:spPr>
        <p:txBody>
          <a:bodyPr wrap="square" rtlCol="0">
            <a:spAutoFit/>
          </a:bodyPr>
          <a:lstStyle/>
          <a:p>
            <a:pPr algn="ctr"/>
            <a:r>
              <a:rPr lang="en-US" sz="3600" b="1" dirty="0">
                <a:solidFill>
                  <a:schemeClr val="accent2"/>
                </a:solidFill>
                <a:latin typeface="+mj-lt"/>
                <a:ea typeface="Open Sans" panose="020B0606030504020204" pitchFamily="34" charset="0"/>
                <a:cs typeface="Open Sans" panose="020B0606030504020204" pitchFamily="34" charset="0"/>
              </a:rPr>
              <a:t>INVEST</a:t>
            </a:r>
          </a:p>
        </p:txBody>
      </p:sp>
      <p:sp>
        <p:nvSpPr>
          <p:cNvPr id="7" name="TextBox 6">
            <a:extLst>
              <a:ext uri="{FF2B5EF4-FFF2-40B4-BE49-F238E27FC236}">
                <a16:creationId xmlns:a16="http://schemas.microsoft.com/office/drawing/2014/main" id="{7AE46C39-5B9B-7EC2-B7CF-4812118FC632}"/>
              </a:ext>
            </a:extLst>
          </p:cNvPr>
          <p:cNvSpPr txBox="1"/>
          <p:nvPr/>
        </p:nvSpPr>
        <p:spPr>
          <a:xfrm>
            <a:off x="865821" y="4575413"/>
            <a:ext cx="2105448" cy="646330"/>
          </a:xfrm>
          <a:prstGeom prst="rect">
            <a:avLst/>
          </a:prstGeom>
          <a:noFill/>
        </p:spPr>
        <p:txBody>
          <a:bodyPr wrap="square" rtlCol="0">
            <a:spAutoFit/>
          </a:bodyPr>
          <a:lstStyle/>
          <a:p>
            <a:pPr algn="ctr"/>
            <a:r>
              <a:rPr lang="en-US" sz="3600" b="1" dirty="0">
                <a:solidFill>
                  <a:schemeClr val="accent2"/>
                </a:solidFill>
                <a:latin typeface="+mj-lt"/>
                <a:ea typeface="Open Sans" panose="020B0606030504020204" pitchFamily="34" charset="0"/>
                <a:cs typeface="Open Sans" panose="020B0606030504020204" pitchFamily="34" charset="0"/>
              </a:rPr>
              <a:t>SAVE</a:t>
            </a:r>
          </a:p>
        </p:txBody>
      </p:sp>
      <p:pic>
        <p:nvPicPr>
          <p:cNvPr id="13" name="Graphic 12">
            <a:extLst>
              <a:ext uri="{FF2B5EF4-FFF2-40B4-BE49-F238E27FC236}">
                <a16:creationId xmlns:a16="http://schemas.microsoft.com/office/drawing/2014/main" id="{FB55002E-88F0-C114-085C-A8A4313656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1206" y="1916865"/>
            <a:ext cx="2387801" cy="2387801"/>
          </a:xfrm>
          <a:prstGeom prst="rect">
            <a:avLst/>
          </a:prstGeom>
        </p:spPr>
      </p:pic>
      <p:pic>
        <p:nvPicPr>
          <p:cNvPr id="18" name="Graphic 17">
            <a:extLst>
              <a:ext uri="{FF2B5EF4-FFF2-40B4-BE49-F238E27FC236}">
                <a16:creationId xmlns:a16="http://schemas.microsoft.com/office/drawing/2014/main" id="{E44FB3CF-5497-B1F4-0FC9-A2C59A3411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941" y="2203383"/>
            <a:ext cx="2009207" cy="2009207"/>
          </a:xfrm>
          <a:prstGeom prst="rect">
            <a:avLst/>
          </a:prstGeom>
        </p:spPr>
      </p:pic>
    </p:spTree>
    <p:extLst>
      <p:ext uri="{BB962C8B-B14F-4D97-AF65-F5344CB8AC3E}">
        <p14:creationId xmlns:p14="http://schemas.microsoft.com/office/powerpoint/2010/main" val="213817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CF9CC8-AE1F-7D46-9DCA-5FFB595FF621}"/>
              </a:ext>
            </a:extLst>
          </p:cNvPr>
          <p:cNvSpPr>
            <a:spLocks noGrp="1"/>
          </p:cNvSpPr>
          <p:nvPr>
            <p:ph type="body" sz="quarter" idx="12"/>
          </p:nvPr>
        </p:nvSpPr>
        <p:spPr/>
        <p:txBody>
          <a:bodyPr>
            <a:normAutofit/>
          </a:bodyPr>
          <a:lstStyle/>
          <a:p>
            <a:pPr marL="0" indent="0">
              <a:buNone/>
            </a:pPr>
            <a:r>
              <a:rPr lang="en-US" dirty="0"/>
              <a:t>SAVE your HSA</a:t>
            </a:r>
          </a:p>
        </p:txBody>
      </p:sp>
      <p:pic>
        <p:nvPicPr>
          <p:cNvPr id="4" name="Graphic 3">
            <a:extLst>
              <a:ext uri="{FF2B5EF4-FFF2-40B4-BE49-F238E27FC236}">
                <a16:creationId xmlns:a16="http://schemas.microsoft.com/office/drawing/2014/main" id="{3531F433-BE0E-955F-1B21-1846BC277A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1682" y="2185784"/>
            <a:ext cx="2533125" cy="2533125"/>
          </a:xfrm>
          <a:prstGeom prst="rect">
            <a:avLst/>
          </a:prstGeom>
        </p:spPr>
      </p:pic>
    </p:spTree>
    <p:extLst>
      <p:ext uri="{BB962C8B-B14F-4D97-AF65-F5344CB8AC3E}">
        <p14:creationId xmlns:p14="http://schemas.microsoft.com/office/powerpoint/2010/main" val="3586585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9F6913-FD27-3A4F-8C2D-234185C8D864}"/>
              </a:ext>
            </a:extLst>
          </p:cNvPr>
          <p:cNvSpPr>
            <a:spLocks noGrp="1"/>
          </p:cNvSpPr>
          <p:nvPr>
            <p:ph type="body" sz="quarter" idx="12"/>
          </p:nvPr>
        </p:nvSpPr>
        <p:spPr>
          <a:xfrm>
            <a:off x="588663" y="1386060"/>
            <a:ext cx="6828882" cy="4631749"/>
          </a:xfrm>
        </p:spPr>
        <p:txBody>
          <a:bodyPr>
            <a:normAutofit/>
          </a:bodyPr>
          <a:lstStyle/>
          <a:p>
            <a:pPr>
              <a:lnSpc>
                <a:spcPct val="120000"/>
              </a:lnSpc>
              <a:buClr>
                <a:srgbClr val="82BC00"/>
              </a:buClr>
              <a:defRPr/>
            </a:pPr>
            <a:r>
              <a:rPr lang="en-US" sz="2800" b="1" dirty="0">
                <a:solidFill>
                  <a:schemeClr val="accent1"/>
                </a:solidFill>
              </a:rPr>
              <a:t>HSAs GROW!</a:t>
            </a:r>
          </a:p>
          <a:p>
            <a:pPr marL="342900" indent="-342900">
              <a:lnSpc>
                <a:spcPct val="150000"/>
              </a:lnSpc>
              <a:buClr>
                <a:srgbClr val="82BC00"/>
              </a:buClr>
              <a:buFont typeface="Arial" panose="020B0604020202020204" pitchFamily="34" charset="0"/>
              <a:buChar char="•"/>
              <a:defRPr/>
            </a:pPr>
            <a:r>
              <a:rPr lang="en-US" altLang="en-US" sz="1800" dirty="0"/>
              <a:t>Your HSA funds never “expire.”</a:t>
            </a:r>
          </a:p>
          <a:p>
            <a:pPr marL="285750" indent="-285750">
              <a:lnSpc>
                <a:spcPct val="150000"/>
              </a:lnSpc>
              <a:buClr>
                <a:srgbClr val="82BC00"/>
              </a:buClr>
              <a:buFont typeface="Arial" panose="020B0604020202020204" pitchFamily="34" charset="0"/>
              <a:buChar char="•"/>
              <a:defRPr/>
            </a:pPr>
            <a:r>
              <a:rPr lang="en-US" altLang="en-US" sz="1800" dirty="0"/>
              <a:t>HSAs have a small percentage of growth just like a savings account.</a:t>
            </a:r>
          </a:p>
          <a:p>
            <a:pPr marL="285750" indent="-285750">
              <a:lnSpc>
                <a:spcPct val="150000"/>
              </a:lnSpc>
              <a:buClr>
                <a:srgbClr val="82BC00"/>
              </a:buClr>
              <a:buFont typeface="Arial" panose="020B0604020202020204" pitchFamily="34" charset="0"/>
              <a:buChar char="•"/>
              <a:defRPr/>
            </a:pPr>
            <a:r>
              <a:rPr lang="en-US" sz="1800" dirty="0"/>
              <a:t>You can hold your HSA funds year over year.</a:t>
            </a:r>
          </a:p>
          <a:p>
            <a:pPr marL="285750" indent="-285750">
              <a:lnSpc>
                <a:spcPct val="150000"/>
              </a:lnSpc>
              <a:buClr>
                <a:srgbClr val="82BC00"/>
              </a:buClr>
              <a:buFont typeface="Arial" panose="020B0604020202020204" pitchFamily="34" charset="0"/>
              <a:buChar char="•"/>
              <a:defRPr/>
            </a:pPr>
            <a:r>
              <a:rPr lang="en-US" sz="1800" dirty="0"/>
              <a:t>If you leave your current employer, your HSA goes “with you.”</a:t>
            </a:r>
          </a:p>
          <a:p>
            <a:pPr marL="285750" indent="-285750">
              <a:lnSpc>
                <a:spcPct val="150000"/>
              </a:lnSpc>
              <a:buClr>
                <a:srgbClr val="82BC00"/>
              </a:buClr>
              <a:buFont typeface="Arial" panose="020B0604020202020204" pitchFamily="34" charset="0"/>
              <a:buChar char="•"/>
              <a:defRPr/>
            </a:pPr>
            <a:r>
              <a:rPr lang="en-US" sz="1800" dirty="0"/>
              <a:t>You may roll over funds to a new employer’s HSA or continue to hold or spend your HSA funds on eligible expenses.</a:t>
            </a:r>
          </a:p>
        </p:txBody>
      </p:sp>
      <p:sp>
        <p:nvSpPr>
          <p:cNvPr id="5" name="Text Placeholder 4">
            <a:extLst>
              <a:ext uri="{FF2B5EF4-FFF2-40B4-BE49-F238E27FC236}">
                <a16:creationId xmlns:a16="http://schemas.microsoft.com/office/drawing/2014/main" id="{E1EB7F14-D96B-FE0D-7AA9-8AA904A0B8CC}"/>
              </a:ext>
            </a:extLst>
          </p:cNvPr>
          <p:cNvSpPr>
            <a:spLocks noGrp="1"/>
          </p:cNvSpPr>
          <p:nvPr>
            <p:ph type="body" sz="quarter" idx="13"/>
          </p:nvPr>
        </p:nvSpPr>
        <p:spPr/>
        <p:txBody>
          <a:bodyPr/>
          <a:lstStyle/>
          <a:p>
            <a:r>
              <a:rPr lang="en-US" dirty="0"/>
              <a:t>The S is for Savings</a:t>
            </a:r>
          </a:p>
        </p:txBody>
      </p:sp>
      <p:pic>
        <p:nvPicPr>
          <p:cNvPr id="4" name="Graphic 3">
            <a:extLst>
              <a:ext uri="{FF2B5EF4-FFF2-40B4-BE49-F238E27FC236}">
                <a16:creationId xmlns:a16="http://schemas.microsoft.com/office/drawing/2014/main" id="{F80D148F-91A1-52D0-11DC-863493D08D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8232" y="2355014"/>
            <a:ext cx="2147971" cy="2147971"/>
          </a:xfrm>
          <a:prstGeom prst="rect">
            <a:avLst/>
          </a:prstGeom>
        </p:spPr>
      </p:pic>
      <p:pic>
        <p:nvPicPr>
          <p:cNvPr id="7" name="Graphic 6">
            <a:extLst>
              <a:ext uri="{FF2B5EF4-FFF2-40B4-BE49-F238E27FC236}">
                <a16:creationId xmlns:a16="http://schemas.microsoft.com/office/drawing/2014/main" id="{83AFFD16-C928-AB2F-D4CA-1456C7853A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1272" y="3090112"/>
            <a:ext cx="1945038" cy="1945038"/>
          </a:xfrm>
          <a:prstGeom prst="rect">
            <a:avLst/>
          </a:prstGeom>
        </p:spPr>
      </p:pic>
    </p:spTree>
    <p:extLst>
      <p:ext uri="{BB962C8B-B14F-4D97-AF65-F5344CB8AC3E}">
        <p14:creationId xmlns:p14="http://schemas.microsoft.com/office/powerpoint/2010/main" val="348848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8C7F96-93B6-AF4D-8630-D15323792D51}"/>
              </a:ext>
            </a:extLst>
          </p:cNvPr>
          <p:cNvSpPr>
            <a:spLocks noGrp="1"/>
          </p:cNvSpPr>
          <p:nvPr>
            <p:ph type="body" sz="quarter" idx="12"/>
          </p:nvPr>
        </p:nvSpPr>
        <p:spPr>
          <a:xfrm>
            <a:off x="588663" y="1651820"/>
            <a:ext cx="4815675" cy="4469281"/>
          </a:xfrm>
        </p:spPr>
        <p:txBody>
          <a:bodyPr>
            <a:normAutofit/>
          </a:bodyPr>
          <a:lstStyle/>
          <a:p>
            <a:pPr>
              <a:lnSpc>
                <a:spcPct val="150000"/>
              </a:lnSpc>
            </a:pPr>
            <a:r>
              <a:rPr lang="en-US" sz="2400" dirty="0"/>
              <a:t>If possible, think of your HSA as one of your retirement accounts that you can use before retirement if needed.</a:t>
            </a:r>
          </a:p>
          <a:p>
            <a:pPr>
              <a:lnSpc>
                <a:spcPct val="150000"/>
              </a:lnSpc>
            </a:pPr>
            <a:r>
              <a:rPr lang="en-US" sz="4800" b="1" dirty="0">
                <a:solidFill>
                  <a:srgbClr val="009BC7"/>
                </a:solidFill>
              </a:rPr>
              <a:t>WHY?</a:t>
            </a:r>
          </a:p>
        </p:txBody>
      </p:sp>
      <p:sp>
        <p:nvSpPr>
          <p:cNvPr id="5" name="Text Placeholder 4">
            <a:extLst>
              <a:ext uri="{FF2B5EF4-FFF2-40B4-BE49-F238E27FC236}">
                <a16:creationId xmlns:a16="http://schemas.microsoft.com/office/drawing/2014/main" id="{86A15C48-CCA2-FC33-EA77-0AE497B62A7A}"/>
              </a:ext>
            </a:extLst>
          </p:cNvPr>
          <p:cNvSpPr>
            <a:spLocks noGrp="1"/>
          </p:cNvSpPr>
          <p:nvPr>
            <p:ph type="body" sz="quarter" idx="13"/>
          </p:nvPr>
        </p:nvSpPr>
        <p:spPr/>
        <p:txBody>
          <a:bodyPr/>
          <a:lstStyle/>
          <a:p>
            <a:r>
              <a:rPr lang="en-US" dirty="0"/>
              <a:t>The S is for Savings</a:t>
            </a:r>
          </a:p>
        </p:txBody>
      </p:sp>
      <p:pic>
        <p:nvPicPr>
          <p:cNvPr id="1026" name="Picture 2" descr="Get the best retirement savings">
            <a:extLst>
              <a:ext uri="{FF2B5EF4-FFF2-40B4-BE49-F238E27FC236}">
                <a16:creationId xmlns:a16="http://schemas.microsoft.com/office/drawing/2014/main" id="{2090FE29-D426-3246-863F-415BA4DFB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487" y="1651820"/>
            <a:ext cx="6067739" cy="3170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2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732C72-38AF-BE4A-9289-DBA6BC4A8BC0}"/>
              </a:ext>
            </a:extLst>
          </p:cNvPr>
          <p:cNvSpPr>
            <a:spLocks noGrp="1"/>
          </p:cNvSpPr>
          <p:nvPr>
            <p:ph type="body" sz="quarter" idx="12"/>
          </p:nvPr>
        </p:nvSpPr>
        <p:spPr>
          <a:xfrm>
            <a:off x="588663" y="1651820"/>
            <a:ext cx="5525184" cy="4469281"/>
          </a:xfrm>
        </p:spPr>
        <p:txBody>
          <a:bodyPr>
            <a:normAutofit/>
          </a:bodyPr>
          <a:lstStyle/>
          <a:p>
            <a:pPr>
              <a:lnSpc>
                <a:spcPct val="150000"/>
              </a:lnSpc>
            </a:pPr>
            <a:r>
              <a:rPr lang="en-US" sz="2400" dirty="0"/>
              <a:t>An average retired couple age 65 in 2023 may need approximately </a:t>
            </a:r>
            <a:r>
              <a:rPr lang="en-US" sz="3200" b="1" dirty="0">
                <a:solidFill>
                  <a:srgbClr val="009BC7"/>
                </a:solidFill>
              </a:rPr>
              <a:t>$315,000 saved </a:t>
            </a:r>
            <a:r>
              <a:rPr lang="en-US" sz="2400" dirty="0"/>
              <a:t>(after tax) to cover </a:t>
            </a:r>
            <a:r>
              <a:rPr lang="en-US" sz="2400" b="1" dirty="0">
                <a:solidFill>
                  <a:srgbClr val="F58220"/>
                </a:solidFill>
              </a:rPr>
              <a:t>health care expenses </a:t>
            </a:r>
            <a:r>
              <a:rPr lang="en-US" sz="2400" dirty="0"/>
              <a:t>in retirement.</a:t>
            </a:r>
          </a:p>
          <a:p>
            <a:pPr>
              <a:lnSpc>
                <a:spcPct val="150000"/>
              </a:lnSpc>
            </a:pPr>
            <a:r>
              <a:rPr lang="en-US" i="1" dirty="0"/>
              <a:t>~ Fidelity Retiree Health Care Cost Estimate </a:t>
            </a:r>
          </a:p>
        </p:txBody>
      </p:sp>
      <p:sp>
        <p:nvSpPr>
          <p:cNvPr id="5" name="Text Placeholder 4">
            <a:extLst>
              <a:ext uri="{FF2B5EF4-FFF2-40B4-BE49-F238E27FC236}">
                <a16:creationId xmlns:a16="http://schemas.microsoft.com/office/drawing/2014/main" id="{8145F09A-AE65-50C6-39CF-F9234C2C169D}"/>
              </a:ext>
            </a:extLst>
          </p:cNvPr>
          <p:cNvSpPr>
            <a:spLocks noGrp="1"/>
          </p:cNvSpPr>
          <p:nvPr>
            <p:ph type="body" sz="quarter" idx="13"/>
          </p:nvPr>
        </p:nvSpPr>
        <p:spPr/>
        <p:txBody>
          <a:bodyPr/>
          <a:lstStyle/>
          <a:p>
            <a:r>
              <a:rPr lang="en-US" dirty="0"/>
              <a:t>Cost of Health Care in Retirement</a:t>
            </a:r>
          </a:p>
        </p:txBody>
      </p:sp>
      <p:pic>
        <p:nvPicPr>
          <p:cNvPr id="2052" name="Picture 4" descr="4 Ways Couples Are Shortchanging Their Retirement Savings">
            <a:extLst>
              <a:ext uri="{FF2B5EF4-FFF2-40B4-BE49-F238E27FC236}">
                <a16:creationId xmlns:a16="http://schemas.microsoft.com/office/drawing/2014/main" id="{3ABF4FDE-C322-7248-ADCD-9FDC0D4DB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091"/>
          <a:stretch/>
        </p:blipFill>
        <p:spPr bwMode="auto">
          <a:xfrm>
            <a:off x="6333881" y="1511300"/>
            <a:ext cx="5216424"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1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1BF4E9-C5F2-DEDA-744E-AB6D4EF99ACA}"/>
              </a:ext>
            </a:extLst>
          </p:cNvPr>
          <p:cNvSpPr>
            <a:spLocks noGrp="1"/>
          </p:cNvSpPr>
          <p:nvPr>
            <p:ph type="body" sz="quarter" idx="13"/>
          </p:nvPr>
        </p:nvSpPr>
        <p:spPr/>
        <p:txBody>
          <a:bodyPr/>
          <a:lstStyle/>
          <a:p>
            <a:r>
              <a:rPr lang="en-US" dirty="0"/>
              <a:t>Nest Egg</a:t>
            </a:r>
          </a:p>
        </p:txBody>
      </p:sp>
      <p:pic>
        <p:nvPicPr>
          <p:cNvPr id="10" name="Picture 9" descr="Graphical user interface, application&#10;&#10;Description automatically generated">
            <a:extLst>
              <a:ext uri="{FF2B5EF4-FFF2-40B4-BE49-F238E27FC236}">
                <a16:creationId xmlns:a16="http://schemas.microsoft.com/office/drawing/2014/main" id="{AF91AC4E-60E6-FD41-A71E-AE103DE436B8}"/>
              </a:ext>
            </a:extLst>
          </p:cNvPr>
          <p:cNvPicPr>
            <a:picLocks noChangeAspect="1"/>
          </p:cNvPicPr>
          <p:nvPr/>
        </p:nvPicPr>
        <p:blipFill rotWithShape="1">
          <a:blip r:embed="rId3"/>
          <a:srcRect l="22123" t="19365" r="23512" b="42559"/>
          <a:stretch/>
        </p:blipFill>
        <p:spPr>
          <a:xfrm>
            <a:off x="3572556" y="2751072"/>
            <a:ext cx="8073618" cy="3534094"/>
          </a:xfrm>
          <a:prstGeom prst="rect">
            <a:avLst/>
          </a:prstGeom>
        </p:spPr>
      </p:pic>
      <p:sp>
        <p:nvSpPr>
          <p:cNvPr id="11" name="TextBox 10">
            <a:extLst>
              <a:ext uri="{FF2B5EF4-FFF2-40B4-BE49-F238E27FC236}">
                <a16:creationId xmlns:a16="http://schemas.microsoft.com/office/drawing/2014/main" id="{EF604759-3703-294D-AB91-90FDB062B405}"/>
              </a:ext>
            </a:extLst>
          </p:cNvPr>
          <p:cNvSpPr txBox="1"/>
          <p:nvPr/>
        </p:nvSpPr>
        <p:spPr>
          <a:xfrm>
            <a:off x="5441961" y="3972513"/>
            <a:ext cx="1244184" cy="646331"/>
          </a:xfrm>
          <a:prstGeom prst="rect">
            <a:avLst/>
          </a:prstGeom>
          <a:solidFill>
            <a:schemeClr val="accent5"/>
          </a:solid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Age 42</a:t>
            </a:r>
          </a:p>
          <a:p>
            <a:pPr algn="ctr"/>
            <a:r>
              <a:rPr lang="en-US" b="1" dirty="0">
                <a:latin typeface="Open Sans" panose="020B0606030504020204" pitchFamily="34" charset="0"/>
                <a:ea typeface="Open Sans" panose="020B0606030504020204" pitchFamily="34" charset="0"/>
                <a:cs typeface="Open Sans" panose="020B0606030504020204" pitchFamily="34" charset="0"/>
              </a:rPr>
              <a:t>$50,275</a:t>
            </a:r>
          </a:p>
        </p:txBody>
      </p:sp>
      <p:sp>
        <p:nvSpPr>
          <p:cNvPr id="12" name="Oval 11">
            <a:extLst>
              <a:ext uri="{FF2B5EF4-FFF2-40B4-BE49-F238E27FC236}">
                <a16:creationId xmlns:a16="http://schemas.microsoft.com/office/drawing/2014/main" id="{FC601251-6669-CA40-8823-517767A15BE6}"/>
              </a:ext>
            </a:extLst>
          </p:cNvPr>
          <p:cNvSpPr/>
          <p:nvPr/>
        </p:nvSpPr>
        <p:spPr>
          <a:xfrm>
            <a:off x="6538272" y="4518119"/>
            <a:ext cx="298764" cy="298764"/>
          </a:xfrm>
          <a:prstGeom prst="ellips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7631B6-4BC3-BF48-A502-F98D9BFE9A91}"/>
              </a:ext>
            </a:extLst>
          </p:cNvPr>
          <p:cNvSpPr txBox="1"/>
          <p:nvPr/>
        </p:nvSpPr>
        <p:spPr>
          <a:xfrm>
            <a:off x="6937716" y="3665675"/>
            <a:ext cx="1244184" cy="646331"/>
          </a:xfrm>
          <a:prstGeom prst="rect">
            <a:avLst/>
          </a:prstGeom>
          <a:solidFill>
            <a:schemeClr val="accent4"/>
          </a:solid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Age 50</a:t>
            </a:r>
          </a:p>
          <a:p>
            <a:pPr algn="ctr"/>
            <a:r>
              <a:rPr lang="en-US" b="1" dirty="0">
                <a:latin typeface="Open Sans" panose="020B0606030504020204" pitchFamily="34" charset="0"/>
                <a:ea typeface="Open Sans" panose="020B0606030504020204" pitchFamily="34" charset="0"/>
                <a:cs typeface="Open Sans" panose="020B0606030504020204" pitchFamily="34" charset="0"/>
              </a:rPr>
              <a:t>$90,859</a:t>
            </a:r>
          </a:p>
        </p:txBody>
      </p:sp>
      <p:sp>
        <p:nvSpPr>
          <p:cNvPr id="14" name="TextBox 13">
            <a:extLst>
              <a:ext uri="{FF2B5EF4-FFF2-40B4-BE49-F238E27FC236}">
                <a16:creationId xmlns:a16="http://schemas.microsoft.com/office/drawing/2014/main" id="{7CEE4FD8-9445-9F4B-9F2A-6198D5A8C0A6}"/>
              </a:ext>
            </a:extLst>
          </p:cNvPr>
          <p:cNvSpPr txBox="1"/>
          <p:nvPr/>
        </p:nvSpPr>
        <p:spPr>
          <a:xfrm>
            <a:off x="9277047" y="3045954"/>
            <a:ext cx="1849292" cy="830997"/>
          </a:xfrm>
          <a:prstGeom prst="rect">
            <a:avLst/>
          </a:prstGeom>
          <a:solidFill>
            <a:schemeClr val="accent2"/>
          </a:solid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65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$167,835</a:t>
            </a:r>
          </a:p>
        </p:txBody>
      </p:sp>
      <p:sp>
        <p:nvSpPr>
          <p:cNvPr id="15" name="Oval 14">
            <a:extLst>
              <a:ext uri="{FF2B5EF4-FFF2-40B4-BE49-F238E27FC236}">
                <a16:creationId xmlns:a16="http://schemas.microsoft.com/office/drawing/2014/main" id="{7F499D26-CB8D-0B4F-B22F-51230A529CE6}"/>
              </a:ext>
            </a:extLst>
          </p:cNvPr>
          <p:cNvSpPr/>
          <p:nvPr/>
        </p:nvSpPr>
        <p:spPr>
          <a:xfrm>
            <a:off x="8056339" y="4248815"/>
            <a:ext cx="298764" cy="298764"/>
          </a:xfrm>
          <a:prstGeom prst="ellipse">
            <a:avLst/>
          </a:prstGeom>
          <a:solidFill>
            <a:schemeClr val="accent4"/>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F96325-1BE0-9743-9A0A-177FF07FC033}"/>
              </a:ext>
            </a:extLst>
          </p:cNvPr>
          <p:cNvSpPr/>
          <p:nvPr/>
        </p:nvSpPr>
        <p:spPr>
          <a:xfrm>
            <a:off x="10993626" y="3767720"/>
            <a:ext cx="298764" cy="298764"/>
          </a:xfrm>
          <a:prstGeom prst="ellipse">
            <a:avLst/>
          </a:prstGeom>
          <a:solidFill>
            <a:schemeClr val="accent2"/>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F2CAFCB-6E79-4640-A61F-2435C35F9DCA}"/>
              </a:ext>
            </a:extLst>
          </p:cNvPr>
          <p:cNvSpPr txBox="1"/>
          <p:nvPr/>
        </p:nvSpPr>
        <p:spPr>
          <a:xfrm>
            <a:off x="590767" y="1248858"/>
            <a:ext cx="7764335" cy="1200329"/>
          </a:xfrm>
          <a:prstGeom prst="rect">
            <a:avLst/>
          </a:prstGeom>
          <a:noFill/>
        </p:spPr>
        <p:txBody>
          <a:bodyPr wrap="square">
            <a:spAutoFit/>
          </a:bodyPr>
          <a:lstStyle/>
          <a:p>
            <a:r>
              <a:rPr lang="en-US" altLang="en-US" b="1" dirty="0">
                <a:solidFill>
                  <a:schemeClr val="tx2"/>
                </a:solidFill>
              </a:rPr>
              <a:t>Ming sets aside the $5,000 per year in her HSA, using about $1,000 annually for various medical expenses. She starts contributing at age 32 and invests the money she’s not actively using. Assuming a $</a:t>
            </a:r>
            <a:r>
              <a:rPr lang="en-US" altLang="en-US" b="1" dirty="0">
                <a:solidFill>
                  <a:srgbClr val="FF0000"/>
                </a:solidFill>
              </a:rPr>
              <a:t>400/year employer contribution</a:t>
            </a:r>
            <a:r>
              <a:rPr lang="en-US" altLang="en-US" b="1" dirty="0">
                <a:solidFill>
                  <a:schemeClr val="tx2"/>
                </a:solidFill>
              </a:rPr>
              <a:t>.</a:t>
            </a:r>
          </a:p>
        </p:txBody>
      </p:sp>
      <p:sp>
        <p:nvSpPr>
          <p:cNvPr id="21" name="TextBox 20">
            <a:extLst>
              <a:ext uri="{FF2B5EF4-FFF2-40B4-BE49-F238E27FC236}">
                <a16:creationId xmlns:a16="http://schemas.microsoft.com/office/drawing/2014/main" id="{A86A05F7-291A-9943-901D-03FE24E548BF}"/>
              </a:ext>
            </a:extLst>
          </p:cNvPr>
          <p:cNvSpPr txBox="1"/>
          <p:nvPr/>
        </p:nvSpPr>
        <p:spPr>
          <a:xfrm>
            <a:off x="545826" y="3499740"/>
            <a:ext cx="2961744" cy="1723742"/>
          </a:xfrm>
          <a:prstGeom prst="rect">
            <a:avLst/>
          </a:prstGeom>
          <a:noFill/>
        </p:spPr>
        <p:txBody>
          <a:bodyPr wrap="square">
            <a:spAutoFit/>
          </a:bodyPr>
          <a:lstStyle/>
          <a:p>
            <a:pPr marL="0" indent="0">
              <a:lnSpc>
                <a:spcPct val="120000"/>
              </a:lnSpc>
              <a:buClr>
                <a:srgbClr val="82BC00"/>
              </a:buClr>
              <a:buFont typeface="Arial" panose="020B0604020202020204" pitchFamily="34" charset="0"/>
              <a:buNone/>
              <a:defRPr/>
            </a:pPr>
            <a:r>
              <a:rPr lang="en-US" altLang="en-US" b="1" dirty="0">
                <a:solidFill>
                  <a:schemeClr val="accent1"/>
                </a:solidFill>
              </a:rPr>
              <a:t>$4000/year savings at</a:t>
            </a:r>
          </a:p>
          <a:p>
            <a:pPr marL="0" indent="0">
              <a:lnSpc>
                <a:spcPct val="120000"/>
              </a:lnSpc>
              <a:buClr>
                <a:srgbClr val="82BC00"/>
              </a:buClr>
              <a:buFont typeface="Arial" panose="020B0604020202020204" pitchFamily="34" charset="0"/>
              <a:buNone/>
              <a:defRPr/>
            </a:pPr>
            <a:r>
              <a:rPr lang="en-US" altLang="en-US" b="1" dirty="0">
                <a:solidFill>
                  <a:schemeClr val="accent1"/>
                </a:solidFill>
              </a:rPr>
              <a:t>.1% interest growth</a:t>
            </a:r>
          </a:p>
          <a:p>
            <a:pPr marL="0" indent="0">
              <a:lnSpc>
                <a:spcPct val="120000"/>
              </a:lnSpc>
              <a:buClr>
                <a:srgbClr val="82BC00"/>
              </a:buClr>
              <a:buFont typeface="Arial" panose="020B0604020202020204" pitchFamily="34" charset="0"/>
              <a:buNone/>
              <a:defRPr/>
            </a:pPr>
            <a:endParaRPr lang="en-US" altLang="en-US" b="1" dirty="0">
              <a:solidFill>
                <a:schemeClr val="accent1"/>
              </a:solidFill>
            </a:endParaRPr>
          </a:p>
          <a:p>
            <a:pPr marL="0" indent="0">
              <a:lnSpc>
                <a:spcPct val="120000"/>
              </a:lnSpc>
              <a:buClr>
                <a:srgbClr val="82BC00"/>
              </a:buClr>
              <a:buFont typeface="Arial" panose="020B0604020202020204" pitchFamily="34" charset="0"/>
              <a:buNone/>
              <a:defRPr/>
            </a:pPr>
            <a:r>
              <a:rPr lang="en-US" altLang="en-US" dirty="0">
                <a:solidFill>
                  <a:schemeClr val="accent1"/>
                </a:solidFill>
              </a:rPr>
              <a:t>$5,000 over 26 paychecks </a:t>
            </a:r>
            <a:br>
              <a:rPr lang="en-US" altLang="en-US" dirty="0">
                <a:solidFill>
                  <a:schemeClr val="accent1"/>
                </a:solidFill>
              </a:rPr>
            </a:br>
            <a:r>
              <a:rPr lang="en-US" altLang="en-US" dirty="0">
                <a:solidFill>
                  <a:schemeClr val="accent1"/>
                </a:solidFill>
              </a:rPr>
              <a:t>= $192.30 per check</a:t>
            </a:r>
          </a:p>
        </p:txBody>
      </p:sp>
      <p:pic>
        <p:nvPicPr>
          <p:cNvPr id="22" name="Picture 21" descr="A picture containing person, table, indoor, computer&#10;&#10;Description automatically generated">
            <a:extLst>
              <a:ext uri="{FF2B5EF4-FFF2-40B4-BE49-F238E27FC236}">
                <a16:creationId xmlns:a16="http://schemas.microsoft.com/office/drawing/2014/main" id="{F4133BDF-B999-8742-9132-AA9EA8C537C1}"/>
              </a:ext>
            </a:extLst>
          </p:cNvPr>
          <p:cNvPicPr>
            <a:picLocks noChangeAspect="1"/>
          </p:cNvPicPr>
          <p:nvPr/>
        </p:nvPicPr>
        <p:blipFill>
          <a:blip r:embed="rId4"/>
          <a:stretch>
            <a:fillRect/>
          </a:stretch>
        </p:blipFill>
        <p:spPr>
          <a:xfrm>
            <a:off x="8943578" y="865881"/>
            <a:ext cx="2592015" cy="1728010"/>
          </a:xfrm>
          <a:prstGeom prst="roundRect">
            <a:avLst/>
          </a:prstGeom>
        </p:spPr>
      </p:pic>
    </p:spTree>
    <p:extLst>
      <p:ext uri="{BB962C8B-B14F-4D97-AF65-F5344CB8AC3E}">
        <p14:creationId xmlns:p14="http://schemas.microsoft.com/office/powerpoint/2010/main" val="349309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BD19C-2CC3-C14B-8277-DAE51B31F7A9}"/>
              </a:ext>
            </a:extLst>
          </p:cNvPr>
          <p:cNvSpPr>
            <a:spLocks noGrp="1"/>
          </p:cNvSpPr>
          <p:nvPr>
            <p:ph type="body" sz="quarter" idx="12"/>
          </p:nvPr>
        </p:nvSpPr>
        <p:spPr/>
        <p:txBody>
          <a:bodyPr>
            <a:normAutofit/>
          </a:bodyPr>
          <a:lstStyle/>
          <a:p>
            <a:pPr marL="0" indent="0">
              <a:buNone/>
            </a:pPr>
            <a:r>
              <a:rPr lang="en-US" dirty="0"/>
              <a:t>INVEST your HSA</a:t>
            </a:r>
          </a:p>
        </p:txBody>
      </p:sp>
      <p:pic>
        <p:nvPicPr>
          <p:cNvPr id="8" name="Graphic 7">
            <a:extLst>
              <a:ext uri="{FF2B5EF4-FFF2-40B4-BE49-F238E27FC236}">
                <a16:creationId xmlns:a16="http://schemas.microsoft.com/office/drawing/2014/main" id="{F3FF70D7-E3DC-06E4-A7EE-7504106621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5597" y="1682884"/>
            <a:ext cx="3051944" cy="3051944"/>
          </a:xfrm>
          <a:prstGeom prst="rect">
            <a:avLst/>
          </a:prstGeom>
        </p:spPr>
      </p:pic>
    </p:spTree>
    <p:extLst>
      <p:ext uri="{BB962C8B-B14F-4D97-AF65-F5344CB8AC3E}">
        <p14:creationId xmlns:p14="http://schemas.microsoft.com/office/powerpoint/2010/main" val="2077864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7">
            <a:extLst>
              <a:ext uri="{FF2B5EF4-FFF2-40B4-BE49-F238E27FC236}">
                <a16:creationId xmlns:a16="http://schemas.microsoft.com/office/drawing/2014/main" id="{82CC8B72-71B5-4A2C-875E-0ACE74E8E777}"/>
              </a:ext>
            </a:extLst>
          </p:cNvPr>
          <p:cNvSpPr>
            <a:spLocks noGrp="1" noChangeArrowheads="1"/>
          </p:cNvSpPr>
          <p:nvPr>
            <p:ph type="body" sz="quarter" idx="12"/>
          </p:nvPr>
        </p:nvSpPr>
        <p:spPr bwMode="auto">
          <a:xfrm>
            <a:off x="473097" y="1207305"/>
            <a:ext cx="8188864" cy="4469281"/>
          </a:xfrm>
        </p:spPr>
        <p:txBody>
          <a:bodyPr vert="horz" wrap="square" lIns="91440" tIns="45720" rIns="91440" bIns="45720" numCol="1" anchor="t" anchorCtr="0" compatLnSpc="1">
            <a:prstTxWarp prst="textNoShape">
              <a:avLst/>
            </a:prstTxWarp>
            <a:normAutofit/>
          </a:bodyPr>
          <a:lstStyle/>
          <a:p>
            <a:pPr>
              <a:lnSpc>
                <a:spcPct val="120000"/>
              </a:lnSpc>
              <a:buClr>
                <a:srgbClr val="82BC00"/>
              </a:buClr>
              <a:defRPr/>
            </a:pPr>
            <a:r>
              <a:rPr lang="en-US" altLang="en-US" b="1" dirty="0">
                <a:solidFill>
                  <a:schemeClr val="tx2"/>
                </a:solidFill>
              </a:rPr>
              <a:t>Ming sets aside the $5,000 per year in her HSA, using about $1,000 annually for various medical expenses. She starts contributing at age 32 and invests the money she’s not actively using. Assuming a $400/year employer contribution.</a:t>
            </a:r>
          </a:p>
          <a:p>
            <a:pPr marL="0" indent="0">
              <a:lnSpc>
                <a:spcPct val="120000"/>
              </a:lnSpc>
              <a:buClr>
                <a:srgbClr val="82BC00"/>
              </a:buClr>
              <a:buFont typeface="Arial" panose="020B0604020202020204" pitchFamily="34" charset="0"/>
              <a:buNone/>
              <a:defRPr/>
            </a:pPr>
            <a:endParaRPr lang="en-US" altLang="en-US" b="1" dirty="0">
              <a:solidFill>
                <a:schemeClr val="accent1"/>
              </a:solidFill>
            </a:endParaRPr>
          </a:p>
          <a:p>
            <a:pPr marL="0" indent="0">
              <a:lnSpc>
                <a:spcPct val="120000"/>
              </a:lnSpc>
              <a:buClr>
                <a:srgbClr val="82BC00"/>
              </a:buClr>
              <a:buFont typeface="Arial" panose="020B0604020202020204" pitchFamily="34" charset="0"/>
              <a:buNone/>
              <a:defRPr/>
            </a:pPr>
            <a:endParaRPr lang="en-US" altLang="en-US" sz="2400" b="1" dirty="0">
              <a:solidFill>
                <a:schemeClr val="accent1"/>
              </a:solidFill>
            </a:endParaRPr>
          </a:p>
        </p:txBody>
      </p:sp>
      <p:sp>
        <p:nvSpPr>
          <p:cNvPr id="3" name="Text Placeholder 2">
            <a:extLst>
              <a:ext uri="{FF2B5EF4-FFF2-40B4-BE49-F238E27FC236}">
                <a16:creationId xmlns:a16="http://schemas.microsoft.com/office/drawing/2014/main" id="{2D997A30-CF37-8E41-B057-08EBDCBAF19F}"/>
              </a:ext>
            </a:extLst>
          </p:cNvPr>
          <p:cNvSpPr>
            <a:spLocks noGrp="1"/>
          </p:cNvSpPr>
          <p:nvPr>
            <p:ph type="body" sz="quarter" idx="13"/>
          </p:nvPr>
        </p:nvSpPr>
        <p:spPr/>
        <p:txBody>
          <a:bodyPr/>
          <a:lstStyle/>
          <a:p>
            <a:r>
              <a:rPr lang="en-US" dirty="0"/>
              <a:t>Invest, and that nest egg really grows!</a:t>
            </a:r>
            <a:endParaRPr lang="en-US" dirty="0">
              <a:solidFill>
                <a:schemeClr val="tx2"/>
              </a:solidFill>
            </a:endParaRPr>
          </a:p>
        </p:txBody>
      </p:sp>
      <p:sp>
        <p:nvSpPr>
          <p:cNvPr id="7" name="TextBox 6">
            <a:extLst>
              <a:ext uri="{FF2B5EF4-FFF2-40B4-BE49-F238E27FC236}">
                <a16:creationId xmlns:a16="http://schemas.microsoft.com/office/drawing/2014/main" id="{32C36FF3-0CBA-40FE-974C-066A447E302D}"/>
              </a:ext>
            </a:extLst>
          </p:cNvPr>
          <p:cNvSpPr txBox="1"/>
          <p:nvPr/>
        </p:nvSpPr>
        <p:spPr>
          <a:xfrm>
            <a:off x="707033" y="3645261"/>
            <a:ext cx="2939681" cy="2031325"/>
          </a:xfrm>
          <a:prstGeom prst="rect">
            <a:avLst/>
          </a:prstGeom>
          <a:noFill/>
        </p:spPr>
        <p:txBody>
          <a:bodyPr wrap="square" rtlCol="0">
            <a:spAutoFit/>
          </a:bodyPr>
          <a:lstStyle/>
          <a:p>
            <a:pPr marL="0" indent="0">
              <a:lnSpc>
                <a:spcPct val="120000"/>
              </a:lnSpc>
              <a:buClr>
                <a:srgbClr val="82BC00"/>
              </a:buClr>
              <a:buFont typeface="Arial" panose="020B0604020202020204" pitchFamily="34" charset="0"/>
              <a:buNone/>
              <a:defRPr/>
            </a:pPr>
            <a:r>
              <a:rPr lang="en-US" altLang="en-US" b="1" dirty="0">
                <a:solidFill>
                  <a:schemeClr val="accent1"/>
                </a:solidFill>
              </a:rPr>
              <a:t>$4000/year savings at</a:t>
            </a:r>
          </a:p>
          <a:p>
            <a:pPr marL="0" indent="0">
              <a:lnSpc>
                <a:spcPct val="120000"/>
              </a:lnSpc>
              <a:buClr>
                <a:srgbClr val="82BC00"/>
              </a:buClr>
              <a:buFont typeface="Arial" panose="020B0604020202020204" pitchFamily="34" charset="0"/>
              <a:buNone/>
              <a:defRPr/>
            </a:pPr>
            <a:r>
              <a:rPr lang="en-US" altLang="en-US" b="1" dirty="0">
                <a:solidFill>
                  <a:schemeClr val="accent1"/>
                </a:solidFill>
              </a:rPr>
              <a:t>6% investment growth</a:t>
            </a:r>
          </a:p>
          <a:p>
            <a:pPr marL="0" indent="0">
              <a:lnSpc>
                <a:spcPct val="120000"/>
              </a:lnSpc>
              <a:buClr>
                <a:srgbClr val="82BC00"/>
              </a:buClr>
              <a:buFont typeface="Arial" panose="020B0604020202020204" pitchFamily="34" charset="0"/>
              <a:buNone/>
              <a:defRPr/>
            </a:pPr>
            <a:endParaRPr lang="en-US" altLang="en-US" b="1" dirty="0">
              <a:solidFill>
                <a:schemeClr val="accent1"/>
              </a:solidFill>
            </a:endParaRPr>
          </a:p>
          <a:p>
            <a:pPr>
              <a:lnSpc>
                <a:spcPct val="120000"/>
              </a:lnSpc>
              <a:buClr>
                <a:srgbClr val="82BC00"/>
              </a:buClr>
              <a:defRPr/>
            </a:pPr>
            <a:r>
              <a:rPr lang="en-US" altLang="en-US" dirty="0">
                <a:solidFill>
                  <a:schemeClr val="accent1"/>
                </a:solidFill>
              </a:rPr>
              <a:t>$5,000 over 26 paychecks </a:t>
            </a:r>
            <a:br>
              <a:rPr lang="en-US" altLang="en-US" dirty="0">
                <a:solidFill>
                  <a:schemeClr val="accent1"/>
                </a:solidFill>
              </a:rPr>
            </a:br>
            <a:r>
              <a:rPr lang="en-US" altLang="en-US" dirty="0">
                <a:solidFill>
                  <a:schemeClr val="accent1"/>
                </a:solidFill>
              </a:rPr>
              <a:t>= $192.30 per check</a:t>
            </a:r>
            <a:endParaRPr lang="en-US" altLang="en-US" sz="2000" b="1" dirty="0">
              <a:solidFill>
                <a:schemeClr val="accent1"/>
              </a:solidFill>
            </a:endParaRPr>
          </a:p>
          <a:p>
            <a:endParaRPr lang="en-US" dirty="0"/>
          </a:p>
        </p:txBody>
      </p:sp>
      <p:grpSp>
        <p:nvGrpSpPr>
          <p:cNvPr id="17" name="Group 16">
            <a:extLst>
              <a:ext uri="{FF2B5EF4-FFF2-40B4-BE49-F238E27FC236}">
                <a16:creationId xmlns:a16="http://schemas.microsoft.com/office/drawing/2014/main" id="{35CD11AB-9336-4990-9C79-11B79E233EDC}"/>
              </a:ext>
            </a:extLst>
          </p:cNvPr>
          <p:cNvGrpSpPr/>
          <p:nvPr/>
        </p:nvGrpSpPr>
        <p:grpSpPr>
          <a:xfrm>
            <a:off x="3481886" y="2611480"/>
            <a:ext cx="8411838" cy="3509621"/>
            <a:chOff x="3319143" y="2749459"/>
            <a:chExt cx="8411838" cy="3509621"/>
          </a:xfrm>
        </p:grpSpPr>
        <p:pic>
          <p:nvPicPr>
            <p:cNvPr id="6" name="Picture 5">
              <a:extLst>
                <a:ext uri="{FF2B5EF4-FFF2-40B4-BE49-F238E27FC236}">
                  <a16:creationId xmlns:a16="http://schemas.microsoft.com/office/drawing/2014/main" id="{3B3CC2EF-BDDB-439E-810E-C738F27EF4DA}"/>
                </a:ext>
              </a:extLst>
            </p:cNvPr>
            <p:cNvPicPr>
              <a:picLocks noChangeAspect="1"/>
            </p:cNvPicPr>
            <p:nvPr/>
          </p:nvPicPr>
          <p:blipFill rotWithShape="1">
            <a:blip r:embed="rId3"/>
            <a:srcRect b="3912"/>
            <a:stretch/>
          </p:blipFill>
          <p:spPr>
            <a:xfrm>
              <a:off x="3319143" y="2749459"/>
              <a:ext cx="8411838" cy="3509621"/>
            </a:xfrm>
            <a:prstGeom prst="rect">
              <a:avLst/>
            </a:prstGeom>
          </p:spPr>
        </p:pic>
        <p:sp>
          <p:nvSpPr>
            <p:cNvPr id="10" name="TextBox 9">
              <a:extLst>
                <a:ext uri="{FF2B5EF4-FFF2-40B4-BE49-F238E27FC236}">
                  <a16:creationId xmlns:a16="http://schemas.microsoft.com/office/drawing/2014/main" id="{C8C7C218-0E10-4A23-876D-50E0099F73AC}"/>
                </a:ext>
              </a:extLst>
            </p:cNvPr>
            <p:cNvSpPr txBox="1"/>
            <p:nvPr/>
          </p:nvSpPr>
          <p:spPr>
            <a:xfrm>
              <a:off x="6848652" y="4243496"/>
              <a:ext cx="1244184" cy="646331"/>
            </a:xfrm>
            <a:prstGeom prst="rect">
              <a:avLst/>
            </a:prstGeom>
            <a:solidFill>
              <a:schemeClr val="accent4"/>
            </a:solid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Age 50</a:t>
              </a:r>
            </a:p>
            <a:p>
              <a:pPr algn="ctr"/>
              <a:r>
                <a:rPr lang="en-US" b="1" dirty="0">
                  <a:latin typeface="Open Sans" panose="020B0606030504020204" pitchFamily="34" charset="0"/>
                  <a:ea typeface="Open Sans" panose="020B0606030504020204" pitchFamily="34" charset="0"/>
                  <a:cs typeface="Open Sans" panose="020B0606030504020204" pitchFamily="34" charset="0"/>
                </a:rPr>
                <a:t>$144,145</a:t>
              </a:r>
            </a:p>
          </p:txBody>
        </p:sp>
        <p:sp>
          <p:nvSpPr>
            <p:cNvPr id="15" name="TextBox 14">
              <a:extLst>
                <a:ext uri="{FF2B5EF4-FFF2-40B4-BE49-F238E27FC236}">
                  <a16:creationId xmlns:a16="http://schemas.microsoft.com/office/drawing/2014/main" id="{14F776E2-329A-453D-8C53-F8DDAD6581DA}"/>
                </a:ext>
              </a:extLst>
            </p:cNvPr>
            <p:cNvSpPr txBox="1"/>
            <p:nvPr/>
          </p:nvSpPr>
          <p:spPr>
            <a:xfrm>
              <a:off x="9357507" y="3234992"/>
              <a:ext cx="1849292" cy="830997"/>
            </a:xfrm>
            <a:prstGeom prst="rect">
              <a:avLst/>
            </a:prstGeom>
            <a:solidFill>
              <a:schemeClr val="accent2"/>
            </a:solid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Age 65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$454,009</a:t>
              </a:r>
            </a:p>
          </p:txBody>
        </p:sp>
        <p:sp>
          <p:nvSpPr>
            <p:cNvPr id="16" name="TextBox 15">
              <a:extLst>
                <a:ext uri="{FF2B5EF4-FFF2-40B4-BE49-F238E27FC236}">
                  <a16:creationId xmlns:a16="http://schemas.microsoft.com/office/drawing/2014/main" id="{D91D83B5-C10F-43AB-A490-61ACB1F2FFA3}"/>
                </a:ext>
              </a:extLst>
            </p:cNvPr>
            <p:cNvSpPr txBox="1"/>
            <p:nvPr/>
          </p:nvSpPr>
          <p:spPr>
            <a:xfrm>
              <a:off x="5195849" y="4488122"/>
              <a:ext cx="1244184" cy="646331"/>
            </a:xfrm>
            <a:prstGeom prst="rect">
              <a:avLst/>
            </a:prstGeom>
            <a:solidFill>
              <a:schemeClr val="accent5"/>
            </a:solid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Age 42</a:t>
              </a:r>
            </a:p>
            <a:p>
              <a:pPr algn="ctr"/>
              <a:r>
                <a:rPr lang="en-US" b="1" dirty="0">
                  <a:latin typeface="Open Sans" panose="020B0606030504020204" pitchFamily="34" charset="0"/>
                  <a:ea typeface="Open Sans" panose="020B0606030504020204" pitchFamily="34" charset="0"/>
                  <a:cs typeface="Open Sans" panose="020B0606030504020204" pitchFamily="34" charset="0"/>
                </a:rPr>
                <a:t>$61,475</a:t>
              </a:r>
            </a:p>
          </p:txBody>
        </p:sp>
        <p:sp>
          <p:nvSpPr>
            <p:cNvPr id="14" name="Oval 13">
              <a:extLst>
                <a:ext uri="{FF2B5EF4-FFF2-40B4-BE49-F238E27FC236}">
                  <a16:creationId xmlns:a16="http://schemas.microsoft.com/office/drawing/2014/main" id="{9649D0E8-F995-4793-B400-FC85F7F9811E}"/>
                </a:ext>
              </a:extLst>
            </p:cNvPr>
            <p:cNvSpPr/>
            <p:nvPr/>
          </p:nvSpPr>
          <p:spPr>
            <a:xfrm>
              <a:off x="6292160" y="5033728"/>
              <a:ext cx="298764" cy="298764"/>
            </a:xfrm>
            <a:prstGeom prst="ellips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7CA7FE-3F20-4169-A584-659B10D1FB61}"/>
                </a:ext>
              </a:extLst>
            </p:cNvPr>
            <p:cNvSpPr/>
            <p:nvPr/>
          </p:nvSpPr>
          <p:spPr>
            <a:xfrm>
              <a:off x="7967275" y="4826636"/>
              <a:ext cx="298764" cy="298764"/>
            </a:xfrm>
            <a:prstGeom prst="ellipse">
              <a:avLst/>
            </a:prstGeom>
            <a:solidFill>
              <a:schemeClr val="accent4"/>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C117977-B4DC-4D4D-8240-7F8E90D357A5}"/>
                </a:ext>
              </a:extLst>
            </p:cNvPr>
            <p:cNvSpPr/>
            <p:nvPr/>
          </p:nvSpPr>
          <p:spPr>
            <a:xfrm>
              <a:off x="11074086" y="3956758"/>
              <a:ext cx="298764" cy="298764"/>
            </a:xfrm>
            <a:prstGeom prst="ellipse">
              <a:avLst/>
            </a:prstGeom>
            <a:solidFill>
              <a:schemeClr val="accent2"/>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4" name="Picture 3" descr="A picture containing person, table, indoor, computer&#10;&#10;Description automatically generated">
            <a:extLst>
              <a:ext uri="{FF2B5EF4-FFF2-40B4-BE49-F238E27FC236}">
                <a16:creationId xmlns:a16="http://schemas.microsoft.com/office/drawing/2014/main" id="{400DA6AA-E3B6-41F9-9F38-2C8D92D7CB12}"/>
              </a:ext>
            </a:extLst>
          </p:cNvPr>
          <p:cNvPicPr>
            <a:picLocks noChangeAspect="1"/>
          </p:cNvPicPr>
          <p:nvPr/>
        </p:nvPicPr>
        <p:blipFill>
          <a:blip r:embed="rId4"/>
          <a:stretch>
            <a:fillRect/>
          </a:stretch>
        </p:blipFill>
        <p:spPr>
          <a:xfrm>
            <a:off x="8943578" y="865881"/>
            <a:ext cx="2592015" cy="1728010"/>
          </a:xfrm>
          <a:prstGeom prst="roundRect">
            <a:avLst/>
          </a:prstGeom>
        </p:spPr>
      </p:pic>
    </p:spTree>
    <p:extLst>
      <p:ext uri="{BB962C8B-B14F-4D97-AF65-F5344CB8AC3E}">
        <p14:creationId xmlns:p14="http://schemas.microsoft.com/office/powerpoint/2010/main" val="198176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A7DF620-8E8E-E126-4C43-3032F63C5A4E}"/>
              </a:ext>
            </a:extLst>
          </p:cNvPr>
          <p:cNvSpPr>
            <a:spLocks noGrp="1"/>
          </p:cNvSpPr>
          <p:nvPr>
            <p:ph type="body" sz="quarter" idx="13"/>
          </p:nvPr>
        </p:nvSpPr>
        <p:spPr/>
        <p:txBody>
          <a:bodyPr/>
          <a:lstStyle/>
          <a:p>
            <a:r>
              <a:rPr lang="en-US" dirty="0"/>
              <a:t>Which one works better?</a:t>
            </a:r>
          </a:p>
        </p:txBody>
      </p:sp>
      <p:pic>
        <p:nvPicPr>
          <p:cNvPr id="5" name="Picture 4" descr="A picture containing person, table, indoor, computer&#10;&#10;Description automatically generated">
            <a:extLst>
              <a:ext uri="{FF2B5EF4-FFF2-40B4-BE49-F238E27FC236}">
                <a16:creationId xmlns:a16="http://schemas.microsoft.com/office/drawing/2014/main" id="{FB2CE1F3-98C0-6A40-A492-E5CE8014D85D}"/>
              </a:ext>
            </a:extLst>
          </p:cNvPr>
          <p:cNvPicPr>
            <a:picLocks noChangeAspect="1"/>
          </p:cNvPicPr>
          <p:nvPr/>
        </p:nvPicPr>
        <p:blipFill>
          <a:blip r:embed="rId3"/>
          <a:stretch>
            <a:fillRect/>
          </a:stretch>
        </p:blipFill>
        <p:spPr>
          <a:xfrm>
            <a:off x="4739878" y="1907819"/>
            <a:ext cx="2592015" cy="1728010"/>
          </a:xfrm>
          <a:prstGeom prst="roundRect">
            <a:avLst/>
          </a:prstGeom>
        </p:spPr>
      </p:pic>
      <p:sp>
        <p:nvSpPr>
          <p:cNvPr id="6" name="Rounded Rectangle 5">
            <a:extLst>
              <a:ext uri="{FF2B5EF4-FFF2-40B4-BE49-F238E27FC236}">
                <a16:creationId xmlns:a16="http://schemas.microsoft.com/office/drawing/2014/main" id="{AAC87987-B8F3-E445-9832-A1969F15DAF6}"/>
              </a:ext>
            </a:extLst>
          </p:cNvPr>
          <p:cNvSpPr/>
          <p:nvPr/>
        </p:nvSpPr>
        <p:spPr>
          <a:xfrm>
            <a:off x="1282700" y="1926771"/>
            <a:ext cx="3102429" cy="1709058"/>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mj-lt"/>
                <a:ea typeface="Open Sans" panose="020B0606030504020204" pitchFamily="34" charset="0"/>
                <a:cs typeface="Open Sans" panose="020B0606030504020204" pitchFamily="34" charset="0"/>
              </a:rPr>
              <a:t>Age 65</a:t>
            </a:r>
          </a:p>
          <a:p>
            <a:pPr algn="ctr"/>
            <a:r>
              <a:rPr lang="en-US" sz="2400" b="1" dirty="0">
                <a:solidFill>
                  <a:schemeClr val="bg1"/>
                </a:solidFill>
                <a:latin typeface="+mj-lt"/>
                <a:ea typeface="Open Sans" panose="020B0606030504020204" pitchFamily="34" charset="0"/>
                <a:cs typeface="Open Sans" panose="020B0606030504020204" pitchFamily="34" charset="0"/>
              </a:rPr>
              <a:t>Saving only: $167,835</a:t>
            </a:r>
          </a:p>
        </p:txBody>
      </p:sp>
      <p:sp>
        <p:nvSpPr>
          <p:cNvPr id="7" name="Rounded Rectangle 6">
            <a:extLst>
              <a:ext uri="{FF2B5EF4-FFF2-40B4-BE49-F238E27FC236}">
                <a16:creationId xmlns:a16="http://schemas.microsoft.com/office/drawing/2014/main" id="{8EDFF026-0903-104C-BC0F-B63F6E53874E}"/>
              </a:ext>
            </a:extLst>
          </p:cNvPr>
          <p:cNvSpPr/>
          <p:nvPr/>
        </p:nvSpPr>
        <p:spPr>
          <a:xfrm>
            <a:off x="7686642" y="1875162"/>
            <a:ext cx="3102429" cy="1709058"/>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mj-lt"/>
                <a:ea typeface="Open Sans" panose="020B0606030504020204" pitchFamily="34" charset="0"/>
                <a:cs typeface="Open Sans" panose="020B0606030504020204" pitchFamily="34" charset="0"/>
              </a:rPr>
              <a:t>Age 65</a:t>
            </a:r>
          </a:p>
          <a:p>
            <a:pPr algn="ctr"/>
            <a:r>
              <a:rPr lang="en-US" sz="2400" b="1" dirty="0">
                <a:solidFill>
                  <a:schemeClr val="bg1"/>
                </a:solidFill>
                <a:latin typeface="+mj-lt"/>
                <a:ea typeface="Open Sans" panose="020B0606030504020204" pitchFamily="34" charset="0"/>
                <a:cs typeface="Open Sans" panose="020B0606030504020204" pitchFamily="34" charset="0"/>
              </a:rPr>
              <a:t>Investing:</a:t>
            </a:r>
          </a:p>
          <a:p>
            <a:pPr algn="ctr"/>
            <a:r>
              <a:rPr lang="en-US" sz="2400" b="1" dirty="0">
                <a:solidFill>
                  <a:schemeClr val="bg1"/>
                </a:solidFill>
                <a:latin typeface="+mj-lt"/>
                <a:ea typeface="Open Sans" panose="020B0606030504020204" pitchFamily="34" charset="0"/>
                <a:cs typeface="Open Sans" panose="020B0606030504020204" pitchFamily="34" charset="0"/>
              </a:rPr>
              <a:t>$454,009</a:t>
            </a:r>
          </a:p>
        </p:txBody>
      </p:sp>
      <p:sp>
        <p:nvSpPr>
          <p:cNvPr id="8" name="Rounded Rectangle 7">
            <a:extLst>
              <a:ext uri="{FF2B5EF4-FFF2-40B4-BE49-F238E27FC236}">
                <a16:creationId xmlns:a16="http://schemas.microsoft.com/office/drawing/2014/main" id="{DE717D25-7A79-D441-9DD0-61E81A9D5542}"/>
              </a:ext>
            </a:extLst>
          </p:cNvPr>
          <p:cNvSpPr/>
          <p:nvPr/>
        </p:nvSpPr>
        <p:spPr>
          <a:xfrm>
            <a:off x="3111827" y="3950558"/>
            <a:ext cx="7677244" cy="1094705"/>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FA90F3-5A6B-1642-955D-C332DA2D9387}"/>
              </a:ext>
            </a:extLst>
          </p:cNvPr>
          <p:cNvSpPr txBox="1"/>
          <p:nvPr/>
        </p:nvSpPr>
        <p:spPr>
          <a:xfrm>
            <a:off x="6748688" y="4123417"/>
            <a:ext cx="3943813" cy="707886"/>
          </a:xfrm>
          <a:prstGeom prst="rect">
            <a:avLst/>
          </a:prstGeom>
          <a:noFill/>
        </p:spPr>
        <p:txBody>
          <a:bodyPr wrap="square" rtlCol="0">
            <a:spAutoFit/>
          </a:bodyPr>
          <a:lstStyle/>
          <a:p>
            <a:r>
              <a:rPr lang="en-US" sz="4000" dirty="0">
                <a:solidFill>
                  <a:schemeClr val="bg1"/>
                </a:solidFill>
                <a:latin typeface="+mj-lt"/>
                <a:ea typeface="Open Sans" panose="020B0606030504020204" pitchFamily="34" charset="0"/>
                <a:cs typeface="Open Sans" panose="020B0606030504020204" pitchFamily="34" charset="0"/>
              </a:rPr>
              <a:t>$286,174 more!</a:t>
            </a:r>
          </a:p>
        </p:txBody>
      </p:sp>
      <p:sp>
        <p:nvSpPr>
          <p:cNvPr id="12" name="TextBox 11">
            <a:extLst>
              <a:ext uri="{FF2B5EF4-FFF2-40B4-BE49-F238E27FC236}">
                <a16:creationId xmlns:a16="http://schemas.microsoft.com/office/drawing/2014/main" id="{903118B7-E108-B148-A02A-3EE243E2A53D}"/>
              </a:ext>
            </a:extLst>
          </p:cNvPr>
          <p:cNvSpPr txBox="1"/>
          <p:nvPr/>
        </p:nvSpPr>
        <p:spPr>
          <a:xfrm>
            <a:off x="3861619" y="4123417"/>
            <a:ext cx="3102429" cy="707886"/>
          </a:xfrm>
          <a:prstGeom prst="rect">
            <a:avLst/>
          </a:prstGeom>
          <a:noFill/>
        </p:spPr>
        <p:txBody>
          <a:bodyPr wrap="square" rtlCol="0">
            <a:spAutoFit/>
          </a:bodyPr>
          <a:lstStyle/>
          <a:p>
            <a:r>
              <a:rPr lang="en-US" sz="4000" dirty="0">
                <a:solidFill>
                  <a:schemeClr val="bg1"/>
                </a:solidFill>
                <a:latin typeface="+mj-lt"/>
                <a:ea typeface="Open Sans" panose="020B0606030504020204" pitchFamily="34" charset="0"/>
                <a:cs typeface="Open Sans" panose="020B0606030504020204" pitchFamily="34" charset="0"/>
              </a:rPr>
              <a:t>Investing =</a:t>
            </a:r>
          </a:p>
        </p:txBody>
      </p:sp>
      <p:sp>
        <p:nvSpPr>
          <p:cNvPr id="10" name="Arrow: Pentagon 9">
            <a:extLst>
              <a:ext uri="{FF2B5EF4-FFF2-40B4-BE49-F238E27FC236}">
                <a16:creationId xmlns:a16="http://schemas.microsoft.com/office/drawing/2014/main" id="{C319EACC-1369-528A-E081-9120D9DFAA04}"/>
              </a:ext>
            </a:extLst>
          </p:cNvPr>
          <p:cNvSpPr/>
          <p:nvPr/>
        </p:nvSpPr>
        <p:spPr>
          <a:xfrm>
            <a:off x="0" y="4250278"/>
            <a:ext cx="2853398" cy="581025"/>
          </a:xfrm>
          <a:prstGeom prst="homePlate">
            <a:avLst/>
          </a:prstGeom>
          <a:solidFill>
            <a:srgbClr val="009B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820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719A0C7-9838-3344-9835-F564E3B2E6A1}"/>
              </a:ext>
            </a:extLst>
          </p:cNvPr>
          <p:cNvPicPr>
            <a:picLocks noChangeAspect="1"/>
          </p:cNvPicPr>
          <p:nvPr/>
        </p:nvPicPr>
        <p:blipFill>
          <a:blip r:embed="rId3"/>
          <a:stretch>
            <a:fillRect/>
          </a:stretch>
        </p:blipFill>
        <p:spPr>
          <a:xfrm>
            <a:off x="694020" y="976110"/>
            <a:ext cx="9489507" cy="5479061"/>
          </a:xfrm>
          <a:prstGeom prst="rect">
            <a:avLst/>
          </a:prstGeom>
        </p:spPr>
      </p:pic>
      <p:sp>
        <p:nvSpPr>
          <p:cNvPr id="5" name="Text Placeholder 4">
            <a:extLst>
              <a:ext uri="{FF2B5EF4-FFF2-40B4-BE49-F238E27FC236}">
                <a16:creationId xmlns:a16="http://schemas.microsoft.com/office/drawing/2014/main" id="{17E5A1BD-EE35-90ED-1ECE-BCF8C6053764}"/>
              </a:ext>
            </a:extLst>
          </p:cNvPr>
          <p:cNvSpPr>
            <a:spLocks noGrp="1"/>
          </p:cNvSpPr>
          <p:nvPr>
            <p:ph type="body" sz="quarter" idx="13"/>
          </p:nvPr>
        </p:nvSpPr>
        <p:spPr/>
        <p:txBody>
          <a:bodyPr/>
          <a:lstStyle/>
          <a:p>
            <a:r>
              <a:rPr lang="en-US" dirty="0"/>
              <a:t>Investing is Easy</a:t>
            </a:r>
          </a:p>
        </p:txBody>
      </p:sp>
      <p:sp>
        <p:nvSpPr>
          <p:cNvPr id="8" name="Rounded Rectangle 7">
            <a:extLst>
              <a:ext uri="{FF2B5EF4-FFF2-40B4-BE49-F238E27FC236}">
                <a16:creationId xmlns:a16="http://schemas.microsoft.com/office/drawing/2014/main" id="{92052AA2-78ED-824D-B19A-025CD22DF6C1}"/>
              </a:ext>
            </a:extLst>
          </p:cNvPr>
          <p:cNvSpPr/>
          <p:nvPr/>
        </p:nvSpPr>
        <p:spPr>
          <a:xfrm>
            <a:off x="7261726" y="2214394"/>
            <a:ext cx="1901525" cy="1654962"/>
          </a:xfrm>
          <a:prstGeom prst="roundRect">
            <a:avLst/>
          </a:prstGeom>
          <a:noFill/>
          <a:ln w="762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47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67ABB472-A590-4798-A3D0-931E80C437BF}"/>
              </a:ext>
            </a:extLst>
          </p:cNvPr>
          <p:cNvSpPr>
            <a:spLocks noGrp="1"/>
          </p:cNvSpPr>
          <p:nvPr>
            <p:ph type="body" sz="quarter" idx="12"/>
          </p:nvPr>
        </p:nvSpPr>
        <p:spPr>
          <a:xfrm>
            <a:off x="590768" y="1651820"/>
            <a:ext cx="5978997" cy="4469281"/>
          </a:xfrm>
        </p:spPr>
        <p:txBody>
          <a:bodyPr lIns="91440" tIns="45720" rIns="91440" bIns="45720" anchor="t">
            <a:normAutofit/>
          </a:bodyPr>
          <a:lstStyle/>
          <a:p>
            <a:pPr marL="342900" indent="-342900">
              <a:lnSpc>
                <a:spcPct val="120000"/>
              </a:lnSpc>
              <a:buFont typeface="Arial" panose="020B0604020202020204" pitchFamily="34" charset="0"/>
              <a:buChar char="•"/>
              <a:defRPr/>
            </a:pPr>
            <a:r>
              <a:rPr lang="en-US" altLang="en-US" sz="2000" dirty="0" err="1">
                <a:ea typeface="Open Sans" panose="020B0606030504020204" pitchFamily="34" charset="0"/>
              </a:rPr>
              <a:t>MyChoice</a:t>
            </a:r>
            <a:r>
              <a:rPr lang="en-US" altLang="en-US" sz="2000" dirty="0">
                <a:ea typeface="Open Sans" panose="020B0606030504020204" pitchFamily="34" charset="0"/>
              </a:rPr>
              <a:t> Accounts is your administrator for your </a:t>
            </a:r>
            <a:r>
              <a:rPr lang="en-US" altLang="en-US" sz="2000" dirty="0">
                <a:highlight>
                  <a:srgbClr val="FFFF00"/>
                </a:highlight>
                <a:ea typeface="Open Sans" panose="020B0606030504020204" pitchFamily="34" charset="0"/>
              </a:rPr>
              <a:t>health care flexible spending account (FSA), the dependent care FSA (DCFSA), and the health savings account (HSA).</a:t>
            </a:r>
          </a:p>
          <a:p>
            <a:pPr marL="342900" indent="-342900">
              <a:lnSpc>
                <a:spcPct val="120000"/>
              </a:lnSpc>
              <a:buFont typeface="Arial" panose="020B0604020202020204" pitchFamily="34" charset="0"/>
              <a:buChar char="•"/>
              <a:defRPr/>
            </a:pPr>
            <a:r>
              <a:rPr lang="en-US" altLang="en-US" sz="2000" dirty="0">
                <a:ea typeface="Open Sans" panose="020B0606030504020204" pitchFamily="34" charset="0"/>
              </a:rPr>
              <a:t>Access these accounts in your Benefitsolver system either online or via the </a:t>
            </a:r>
            <a:r>
              <a:rPr lang="en-US" altLang="en-US" sz="2000" dirty="0" err="1">
                <a:ea typeface="Open Sans" panose="020B0606030504020204" pitchFamily="34" charset="0"/>
              </a:rPr>
              <a:t>MyChoice</a:t>
            </a:r>
            <a:r>
              <a:rPr lang="en-US" altLang="en-US" sz="2000" baseline="30000" dirty="0">
                <a:ea typeface="Open Sans" panose="020B0606030504020204" pitchFamily="34" charset="0"/>
              </a:rPr>
              <a:t>®️</a:t>
            </a:r>
            <a:r>
              <a:rPr lang="en-US" altLang="en-US" sz="2000" dirty="0">
                <a:ea typeface="Open Sans" panose="020B0606030504020204" pitchFamily="34" charset="0"/>
              </a:rPr>
              <a:t> benefits app, where </a:t>
            </a:r>
            <a:r>
              <a:rPr lang="en-US" altLang="en-US" sz="2000" dirty="0">
                <a:ea typeface="Arial" charset="0"/>
              </a:rPr>
              <a:t>you enroll in all your benefits.</a:t>
            </a:r>
            <a:endParaRPr lang="en-US" sz="2000" dirty="0">
              <a:ea typeface="Arial" charset="0"/>
            </a:endParaRPr>
          </a:p>
          <a:p>
            <a:pPr lvl="1">
              <a:defRPr/>
            </a:pPr>
            <a:endParaRPr lang="en-US" altLang="en-US" dirty="0"/>
          </a:p>
          <a:p>
            <a:pPr>
              <a:defRPr/>
            </a:pPr>
            <a:endParaRPr lang="en-US" sz="2000" dirty="0"/>
          </a:p>
        </p:txBody>
      </p:sp>
      <p:sp>
        <p:nvSpPr>
          <p:cNvPr id="3" name="Text Placeholder 2">
            <a:extLst>
              <a:ext uri="{FF2B5EF4-FFF2-40B4-BE49-F238E27FC236}">
                <a16:creationId xmlns:a16="http://schemas.microsoft.com/office/drawing/2014/main" id="{99D32BA1-23DA-1486-7C92-D7CE0A64F743}"/>
              </a:ext>
            </a:extLst>
          </p:cNvPr>
          <p:cNvSpPr>
            <a:spLocks noGrp="1"/>
          </p:cNvSpPr>
          <p:nvPr>
            <p:ph type="body" sz="quarter" idx="13"/>
          </p:nvPr>
        </p:nvSpPr>
        <p:spPr/>
        <p:txBody>
          <a:bodyPr/>
          <a:lstStyle/>
          <a:p>
            <a:r>
              <a:rPr lang="en-US" dirty="0"/>
              <a:t>Who We Are</a:t>
            </a:r>
          </a:p>
        </p:txBody>
      </p:sp>
      <p:pic>
        <p:nvPicPr>
          <p:cNvPr id="18437" name="Picture 6" descr="Logo&#10;&#10;Description automatically generated">
            <a:extLst>
              <a:ext uri="{FF2B5EF4-FFF2-40B4-BE49-F238E27FC236}">
                <a16:creationId xmlns:a16="http://schemas.microsoft.com/office/drawing/2014/main" id="{4A6FE470-23B0-467C-B064-D7E767A1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313" y="364911"/>
            <a:ext cx="3255962"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accessory, umbrella, dome, vector graphics&#10;&#10;Description automatically generated">
            <a:extLst>
              <a:ext uri="{FF2B5EF4-FFF2-40B4-BE49-F238E27FC236}">
                <a16:creationId xmlns:a16="http://schemas.microsoft.com/office/drawing/2014/main" id="{9A16D2F5-FE13-D790-BC8F-858EDD90B872}"/>
              </a:ext>
            </a:extLst>
          </p:cNvPr>
          <p:cNvPicPr>
            <a:picLocks noChangeAspect="1"/>
          </p:cNvPicPr>
          <p:nvPr/>
        </p:nvPicPr>
        <p:blipFill>
          <a:blip r:embed="rId4"/>
          <a:stretch>
            <a:fillRect/>
          </a:stretch>
        </p:blipFill>
        <p:spPr>
          <a:xfrm>
            <a:off x="6806044" y="4706152"/>
            <a:ext cx="2396537" cy="1505263"/>
          </a:xfrm>
          <a:prstGeom prst="rect">
            <a:avLst/>
          </a:prstGeom>
        </p:spPr>
      </p:pic>
      <p:pic>
        <p:nvPicPr>
          <p:cNvPr id="8" name="Picture 7" descr="A blue card with a brown square and a white square with a brown square with a blue background&#10;&#10;Description automatically generated">
            <a:extLst>
              <a:ext uri="{FF2B5EF4-FFF2-40B4-BE49-F238E27FC236}">
                <a16:creationId xmlns:a16="http://schemas.microsoft.com/office/drawing/2014/main" id="{85C45242-86E5-1C44-1EE1-527662971D99}"/>
              </a:ext>
            </a:extLst>
          </p:cNvPr>
          <p:cNvPicPr>
            <a:picLocks noChangeAspect="1"/>
          </p:cNvPicPr>
          <p:nvPr/>
        </p:nvPicPr>
        <p:blipFill>
          <a:blip r:embed="rId5"/>
          <a:stretch>
            <a:fillRect/>
          </a:stretch>
        </p:blipFill>
        <p:spPr>
          <a:xfrm>
            <a:off x="7630840" y="2119653"/>
            <a:ext cx="1544333" cy="2330712"/>
          </a:xfrm>
          <a:prstGeom prst="rect">
            <a:avLst/>
          </a:prstGeom>
        </p:spPr>
      </p:pic>
      <p:sp>
        <p:nvSpPr>
          <p:cNvPr id="2" name="TextBox 1">
            <a:extLst>
              <a:ext uri="{FF2B5EF4-FFF2-40B4-BE49-F238E27FC236}">
                <a16:creationId xmlns:a16="http://schemas.microsoft.com/office/drawing/2014/main" id="{D52B110A-CF8B-637F-D642-77421429C278}"/>
              </a:ext>
            </a:extLst>
          </p:cNvPr>
          <p:cNvSpPr txBox="1"/>
          <p:nvPr/>
        </p:nvSpPr>
        <p:spPr>
          <a:xfrm>
            <a:off x="5638800" y="2971800"/>
            <a:ext cx="65" cy="276999"/>
          </a:xfrm>
          <a:prstGeom prst="rect">
            <a:avLst/>
          </a:prstGeom>
          <a:noFill/>
        </p:spPr>
        <p:txBody>
          <a:bodyPr wrap="none" lIns="0" tIns="0" rIns="0" bIns="0" rtlCol="0">
            <a:spAutoFit/>
          </a:bodyPr>
          <a:lstStyle/>
          <a:p>
            <a:endParaRPr lang="en-US" dirty="0"/>
          </a:p>
        </p:txBody>
      </p:sp>
      <p:pic>
        <p:nvPicPr>
          <p:cNvPr id="20" name="Picture 19" descr="A screenshot of a phone&#10;&#10;Description automatically generated">
            <a:extLst>
              <a:ext uri="{FF2B5EF4-FFF2-40B4-BE49-F238E27FC236}">
                <a16:creationId xmlns:a16="http://schemas.microsoft.com/office/drawing/2014/main" id="{4ACC8AF0-8517-1E24-9490-7875F29EB71C}"/>
              </a:ext>
            </a:extLst>
          </p:cNvPr>
          <p:cNvPicPr>
            <a:picLocks noChangeAspect="1"/>
          </p:cNvPicPr>
          <p:nvPr/>
        </p:nvPicPr>
        <p:blipFill>
          <a:blip r:embed="rId6"/>
          <a:stretch>
            <a:fillRect/>
          </a:stretch>
        </p:blipFill>
        <p:spPr>
          <a:xfrm>
            <a:off x="9438860" y="2154417"/>
            <a:ext cx="2036921" cy="4178300"/>
          </a:xfrm>
          <a:prstGeom prst="rect">
            <a:avLst/>
          </a:prstGeom>
        </p:spPr>
      </p:pic>
      <p:pic>
        <p:nvPicPr>
          <p:cNvPr id="24" name="Picture 23" descr="A blue square with white text&#10;&#10;Description automatically generated">
            <a:extLst>
              <a:ext uri="{FF2B5EF4-FFF2-40B4-BE49-F238E27FC236}">
                <a16:creationId xmlns:a16="http://schemas.microsoft.com/office/drawing/2014/main" id="{10EBBC3F-0A90-1EE0-7C9D-60BE1196E22C}"/>
              </a:ext>
            </a:extLst>
          </p:cNvPr>
          <p:cNvPicPr>
            <a:picLocks noChangeAspect="1"/>
          </p:cNvPicPr>
          <p:nvPr/>
        </p:nvPicPr>
        <p:blipFill>
          <a:blip r:embed="rId7"/>
          <a:stretch>
            <a:fillRect/>
          </a:stretch>
        </p:blipFill>
        <p:spPr>
          <a:xfrm>
            <a:off x="10986349" y="2698851"/>
            <a:ext cx="976699" cy="9766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D72F38-7841-224F-9C13-55E0B5F34516}"/>
              </a:ext>
            </a:extLst>
          </p:cNvPr>
          <p:cNvSpPr>
            <a:spLocks noGrp="1"/>
          </p:cNvSpPr>
          <p:nvPr>
            <p:ph type="body" sz="quarter" idx="12"/>
          </p:nvPr>
        </p:nvSpPr>
        <p:spPr/>
        <p:txBody>
          <a:bodyPr>
            <a:normAutofit/>
          </a:bodyPr>
          <a:lstStyle/>
          <a:p>
            <a:pPr marL="0" indent="0">
              <a:buNone/>
            </a:pPr>
            <a:r>
              <a:rPr lang="en-US" dirty="0"/>
              <a:t>SPEND your HSA</a:t>
            </a:r>
          </a:p>
        </p:txBody>
      </p:sp>
      <p:pic>
        <p:nvPicPr>
          <p:cNvPr id="5" name="Graphic 4">
            <a:extLst>
              <a:ext uri="{FF2B5EF4-FFF2-40B4-BE49-F238E27FC236}">
                <a16:creationId xmlns:a16="http://schemas.microsoft.com/office/drawing/2014/main" id="{B6E71382-2BAF-61BE-2E83-5DEF25AE77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9033" y="1846363"/>
            <a:ext cx="3165274" cy="3165274"/>
          </a:xfrm>
          <a:prstGeom prst="rect">
            <a:avLst/>
          </a:prstGeom>
        </p:spPr>
      </p:pic>
    </p:spTree>
    <p:extLst>
      <p:ext uri="{BB962C8B-B14F-4D97-AF65-F5344CB8AC3E}">
        <p14:creationId xmlns:p14="http://schemas.microsoft.com/office/powerpoint/2010/main" val="2718053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2D6DC05-3E98-DD6F-170C-A6C7E25503DF}"/>
              </a:ext>
            </a:extLst>
          </p:cNvPr>
          <p:cNvSpPr>
            <a:spLocks noGrp="1"/>
          </p:cNvSpPr>
          <p:nvPr>
            <p:ph type="body" sz="quarter" idx="13"/>
          </p:nvPr>
        </p:nvSpPr>
        <p:spPr>
          <a:xfrm>
            <a:off x="590768" y="364911"/>
            <a:ext cx="11258532" cy="520170"/>
          </a:xfrm>
        </p:spPr>
        <p:txBody>
          <a:bodyPr/>
          <a:lstStyle/>
          <a:p>
            <a:r>
              <a:rPr lang="en-US" dirty="0"/>
              <a:t>Think About What You Already Cover Out-of-Pocket…</a:t>
            </a:r>
          </a:p>
        </p:txBody>
      </p:sp>
      <p:sp>
        <p:nvSpPr>
          <p:cNvPr id="57355" name="TextBox 17">
            <a:extLst>
              <a:ext uri="{FF2B5EF4-FFF2-40B4-BE49-F238E27FC236}">
                <a16:creationId xmlns:a16="http://schemas.microsoft.com/office/drawing/2014/main" id="{45A9E636-33FF-4F1F-8AC6-BCB62B94BB5C}"/>
              </a:ext>
            </a:extLst>
          </p:cNvPr>
          <p:cNvSpPr txBox="1">
            <a:spLocks noChangeArrowheads="1"/>
          </p:cNvSpPr>
          <p:nvPr/>
        </p:nvSpPr>
        <p:spPr bwMode="auto">
          <a:xfrm>
            <a:off x="633614" y="1008352"/>
            <a:ext cx="6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accent2"/>
                </a:solidFill>
              </a:rPr>
              <a:t>…these are all eligible with HSA funds.</a:t>
            </a:r>
          </a:p>
        </p:txBody>
      </p:sp>
      <p:grpSp>
        <p:nvGrpSpPr>
          <p:cNvPr id="2" name="Group 1">
            <a:extLst>
              <a:ext uri="{FF2B5EF4-FFF2-40B4-BE49-F238E27FC236}">
                <a16:creationId xmlns:a16="http://schemas.microsoft.com/office/drawing/2014/main" id="{E0BFD25A-B6C1-ABBF-D970-6E089C38059D}"/>
              </a:ext>
            </a:extLst>
          </p:cNvPr>
          <p:cNvGrpSpPr/>
          <p:nvPr/>
        </p:nvGrpSpPr>
        <p:grpSpPr>
          <a:xfrm>
            <a:off x="780950" y="2181514"/>
            <a:ext cx="10630100" cy="1447764"/>
            <a:chOff x="281027" y="2089895"/>
            <a:chExt cx="11910973" cy="1622212"/>
          </a:xfrm>
        </p:grpSpPr>
        <p:pic>
          <p:nvPicPr>
            <p:cNvPr id="3" name="Picture 6" descr="Americans' Prescription Med Use Is Declining">
              <a:extLst>
                <a:ext uri="{FF2B5EF4-FFF2-40B4-BE49-F238E27FC236}">
                  <a16:creationId xmlns:a16="http://schemas.microsoft.com/office/drawing/2014/main" id="{79612DDC-34CB-89C3-7791-4573A98CA395}"/>
                </a:ext>
              </a:extLst>
            </p:cNvPr>
            <p:cNvPicPr>
              <a:picLocks noChangeAspect="1" noChangeArrowheads="1"/>
            </p:cNvPicPr>
            <p:nvPr/>
          </p:nvPicPr>
          <p:blipFill rotWithShape="1">
            <a:blip r:embed="rId3"/>
            <a:srcRect l="7319"/>
            <a:stretch/>
          </p:blipFill>
          <p:spPr bwMode="auto">
            <a:xfrm>
              <a:off x="7707118" y="2172444"/>
              <a:ext cx="2611924" cy="1517487"/>
            </a:xfrm>
            <a:prstGeom prst="round2DiagRect">
              <a:avLst/>
            </a:prstGeom>
            <a:noFill/>
            <a:effectLst>
              <a:outerShdw blurRad="50800" dist="38100" dir="2700000" algn="tl" rotWithShape="0">
                <a:prstClr val="black">
                  <a:alpha val="40000"/>
                </a:prstClr>
              </a:outerShdw>
            </a:effectLst>
          </p:spPr>
        </p:pic>
        <p:pic>
          <p:nvPicPr>
            <p:cNvPr id="8" name="Picture 7" descr="A person wearing a suit and tie&#10;&#10;Description automatically generated">
              <a:extLst>
                <a:ext uri="{FF2B5EF4-FFF2-40B4-BE49-F238E27FC236}">
                  <a16:creationId xmlns:a16="http://schemas.microsoft.com/office/drawing/2014/main" id="{ABEA7779-2A40-53EE-1117-B24990DDDE93}"/>
                </a:ext>
              </a:extLst>
            </p:cNvPr>
            <p:cNvPicPr>
              <a:picLocks noChangeAspect="1"/>
            </p:cNvPicPr>
            <p:nvPr/>
          </p:nvPicPr>
          <p:blipFill>
            <a:blip r:embed="rId4"/>
            <a:stretch>
              <a:fillRect/>
            </a:stretch>
          </p:blipFill>
          <p:spPr>
            <a:xfrm>
              <a:off x="281027" y="2194620"/>
              <a:ext cx="2261511" cy="1517487"/>
            </a:xfrm>
            <a:prstGeom prst="round2DiagRect">
              <a:avLst/>
            </a:prstGeom>
            <a:effectLst>
              <a:outerShdw blurRad="50800" dist="38100" dir="2700000" algn="tl" rotWithShape="0">
                <a:prstClr val="black">
                  <a:alpha val="40000"/>
                </a:prstClr>
              </a:outerShdw>
            </a:effectLst>
          </p:spPr>
        </p:pic>
        <p:pic>
          <p:nvPicPr>
            <p:cNvPr id="10" name="Picture 8" descr="How to Get Into Dental School and Become a Dentist | Best Graduate Schools  | US News">
              <a:extLst>
                <a:ext uri="{FF2B5EF4-FFF2-40B4-BE49-F238E27FC236}">
                  <a16:creationId xmlns:a16="http://schemas.microsoft.com/office/drawing/2014/main" id="{428BCA99-D130-0FBA-D087-046BC807C5C4}"/>
                </a:ext>
              </a:extLst>
            </p:cNvPr>
            <p:cNvPicPr>
              <a:picLocks noChangeAspect="1" noChangeArrowheads="1"/>
            </p:cNvPicPr>
            <p:nvPr/>
          </p:nvPicPr>
          <p:blipFill>
            <a:blip r:embed="rId5"/>
            <a:srcRect/>
            <a:stretch>
              <a:fillRect/>
            </a:stretch>
          </p:blipFill>
          <p:spPr bwMode="auto">
            <a:xfrm>
              <a:off x="2733152" y="2194620"/>
              <a:ext cx="2312361" cy="1517487"/>
            </a:xfrm>
            <a:prstGeom prst="round2DiagRect">
              <a:avLst/>
            </a:prstGeom>
            <a:noFill/>
            <a:effectLst>
              <a:outerShdw blurRad="50800" dist="38100" dir="2700000" algn="tl" rotWithShape="0">
                <a:prstClr val="black">
                  <a:alpha val="40000"/>
                </a:prstClr>
              </a:outerShdw>
            </a:effectLst>
          </p:spPr>
        </p:pic>
        <p:pic>
          <p:nvPicPr>
            <p:cNvPr id="12" name="Picture 11" descr="A picture containing text&#10;&#10;Description automatically generated">
              <a:extLst>
                <a:ext uri="{FF2B5EF4-FFF2-40B4-BE49-F238E27FC236}">
                  <a16:creationId xmlns:a16="http://schemas.microsoft.com/office/drawing/2014/main" id="{DD7FEDD4-6858-EA80-45CA-4D594836E92A}"/>
                </a:ext>
              </a:extLst>
            </p:cNvPr>
            <p:cNvPicPr>
              <a:picLocks noChangeAspect="1"/>
            </p:cNvPicPr>
            <p:nvPr/>
          </p:nvPicPr>
          <p:blipFill>
            <a:blip r:embed="rId6"/>
            <a:stretch>
              <a:fillRect/>
            </a:stretch>
          </p:blipFill>
          <p:spPr>
            <a:xfrm>
              <a:off x="5236127" y="2194620"/>
              <a:ext cx="2280377" cy="1517487"/>
            </a:xfrm>
            <a:prstGeom prst="round2DiagRect">
              <a:avLst/>
            </a:prstGeom>
            <a:effectLst>
              <a:outerShdw blurRad="50800" dist="38100" dir="2700000" algn="tl" rotWithShape="0">
                <a:prstClr val="black">
                  <a:alpha val="40000"/>
                </a:prstClr>
              </a:outerShdw>
            </a:effectLst>
          </p:spPr>
        </p:pic>
        <p:pic>
          <p:nvPicPr>
            <p:cNvPr id="16" name="Picture 15" descr="A picture containing indoor, cup, sitting, pair&#10;&#10;Description automatically generated">
              <a:extLst>
                <a:ext uri="{FF2B5EF4-FFF2-40B4-BE49-F238E27FC236}">
                  <a16:creationId xmlns:a16="http://schemas.microsoft.com/office/drawing/2014/main" id="{9731A0E4-5C74-DE24-AFE7-E9963EE5B80B}"/>
                </a:ext>
              </a:extLst>
            </p:cNvPr>
            <p:cNvPicPr>
              <a:picLocks noChangeAspect="1"/>
            </p:cNvPicPr>
            <p:nvPr/>
          </p:nvPicPr>
          <p:blipFill>
            <a:blip r:embed="rId7"/>
            <a:stretch>
              <a:fillRect/>
            </a:stretch>
          </p:blipFill>
          <p:spPr>
            <a:xfrm>
              <a:off x="10509656" y="2089895"/>
              <a:ext cx="1682344" cy="1616225"/>
            </a:xfrm>
            <a:prstGeom prst="round2DiagRect">
              <a:avLst/>
            </a:prstGeom>
            <a:effectLst>
              <a:outerShdw blurRad="50800" dist="38100" dir="2700000" algn="tl" rotWithShape="0">
                <a:prstClr val="black">
                  <a:alpha val="40000"/>
                </a:prstClr>
              </a:outerShdw>
            </a:effectLst>
          </p:spPr>
        </p:pic>
      </p:grpSp>
      <p:grpSp>
        <p:nvGrpSpPr>
          <p:cNvPr id="18" name="Group 17">
            <a:extLst>
              <a:ext uri="{FF2B5EF4-FFF2-40B4-BE49-F238E27FC236}">
                <a16:creationId xmlns:a16="http://schemas.microsoft.com/office/drawing/2014/main" id="{688D595A-23DC-6BCE-CB75-66AF0BA0C6B0}"/>
              </a:ext>
            </a:extLst>
          </p:cNvPr>
          <p:cNvGrpSpPr/>
          <p:nvPr/>
        </p:nvGrpSpPr>
        <p:grpSpPr>
          <a:xfrm>
            <a:off x="780950" y="3899303"/>
            <a:ext cx="10630100" cy="1638397"/>
            <a:chOff x="342700" y="3899303"/>
            <a:chExt cx="11506600" cy="1773490"/>
          </a:xfrm>
        </p:grpSpPr>
        <p:pic>
          <p:nvPicPr>
            <p:cNvPr id="19" name="Picture 18" descr="A picture containing diagram&#10;&#10;Description automatically generated">
              <a:extLst>
                <a:ext uri="{FF2B5EF4-FFF2-40B4-BE49-F238E27FC236}">
                  <a16:creationId xmlns:a16="http://schemas.microsoft.com/office/drawing/2014/main" id="{A42CC20E-5022-192C-FDA5-FA0C10C77C92}"/>
                </a:ext>
              </a:extLst>
            </p:cNvPr>
            <p:cNvPicPr>
              <a:picLocks noChangeAspect="1"/>
            </p:cNvPicPr>
            <p:nvPr/>
          </p:nvPicPr>
          <p:blipFill>
            <a:blip r:embed="rId8"/>
            <a:stretch>
              <a:fillRect/>
            </a:stretch>
          </p:blipFill>
          <p:spPr>
            <a:xfrm>
              <a:off x="342700" y="3918020"/>
              <a:ext cx="2531089" cy="1684325"/>
            </a:xfrm>
            <a:prstGeom prst="round2Diag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D13D2017-5617-EE99-B3C4-A60B194EBAC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3184120" y="3930773"/>
              <a:ext cx="2524203" cy="1684324"/>
            </a:xfrm>
            <a:prstGeom prst="round2DiagRect">
              <a:avLst/>
            </a:prstGeom>
            <a:effectLst>
              <a:outerShdw blurRad="50800" dist="38100" dir="2700000" algn="tl" rotWithShape="0">
                <a:prstClr val="black">
                  <a:alpha val="40000"/>
                </a:prstClr>
              </a:outerShdw>
            </a:effectLst>
          </p:spPr>
        </p:pic>
        <p:pic>
          <p:nvPicPr>
            <p:cNvPr id="21" name="Picture 20" descr="A picture containing toiletry, lotion&#10;&#10;Description automatically generated">
              <a:extLst>
                <a:ext uri="{FF2B5EF4-FFF2-40B4-BE49-F238E27FC236}">
                  <a16:creationId xmlns:a16="http://schemas.microsoft.com/office/drawing/2014/main" id="{9AFFE6DE-D280-7ABF-067C-80CA538985F1}"/>
                </a:ext>
              </a:extLst>
            </p:cNvPr>
            <p:cNvPicPr>
              <a:picLocks noChangeAspect="1"/>
            </p:cNvPicPr>
            <p:nvPr/>
          </p:nvPicPr>
          <p:blipFill>
            <a:blip r:embed="rId11"/>
            <a:stretch>
              <a:fillRect/>
            </a:stretch>
          </p:blipFill>
          <p:spPr>
            <a:xfrm>
              <a:off x="6018654" y="3956999"/>
              <a:ext cx="2578379" cy="1715794"/>
            </a:xfrm>
            <a:prstGeom prst="round2Diag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93B432A5-8F1D-7732-02D3-F7B7384E9A05}"/>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8907938" y="3899303"/>
              <a:ext cx="2941362" cy="1715794"/>
            </a:xfrm>
            <a:prstGeom prst="round2Diag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084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96AAED6-6659-944F-8D0E-5129AE946BB5}"/>
              </a:ext>
            </a:extLst>
          </p:cNvPr>
          <p:cNvSpPr>
            <a:spLocks noGrp="1"/>
          </p:cNvSpPr>
          <p:nvPr>
            <p:ph type="body" sz="quarter" idx="12"/>
          </p:nvPr>
        </p:nvSpPr>
        <p:spPr>
          <a:xfrm>
            <a:off x="588663" y="1651820"/>
            <a:ext cx="8793319" cy="3888321"/>
          </a:xfrm>
        </p:spPr>
        <p:txBody>
          <a:bodyPr numCol="2">
            <a:normAutofit/>
          </a:bodyPr>
          <a:lstStyle/>
          <a:p>
            <a:pPr lvl="1">
              <a:spcAft>
                <a:spcPts val="600"/>
              </a:spcAft>
            </a:pPr>
            <a:r>
              <a:rPr lang="en-US" dirty="0">
                <a:ea typeface="Open Sans" panose="020B0606030504020204" pitchFamily="34" charset="0"/>
                <a:cs typeface="Open Sans" panose="020B0606030504020204" pitchFamily="34" charset="0"/>
              </a:rPr>
              <a:t>Allergy Medicine</a:t>
            </a:r>
          </a:p>
          <a:p>
            <a:pPr lvl="1">
              <a:spcAft>
                <a:spcPts val="600"/>
              </a:spcAft>
            </a:pPr>
            <a:r>
              <a:rPr lang="en-US" dirty="0">
                <a:ea typeface="Open Sans" panose="020B0606030504020204" pitchFamily="34" charset="0"/>
                <a:cs typeface="Open Sans" panose="020B0606030504020204" pitchFamily="34" charset="0"/>
              </a:rPr>
              <a:t>Blood Pressure Monitoring</a:t>
            </a:r>
          </a:p>
          <a:p>
            <a:pPr lvl="1">
              <a:spcAft>
                <a:spcPts val="600"/>
              </a:spcAft>
            </a:pPr>
            <a:r>
              <a:rPr lang="en-US" dirty="0">
                <a:ea typeface="Open Sans" panose="020B0606030504020204" pitchFamily="34" charset="0"/>
                <a:cs typeface="Open Sans" panose="020B0606030504020204" pitchFamily="34" charset="0"/>
              </a:rPr>
              <a:t>Braces</a:t>
            </a:r>
          </a:p>
          <a:p>
            <a:pPr lvl="1">
              <a:spcAft>
                <a:spcPts val="600"/>
              </a:spcAft>
            </a:pPr>
            <a:r>
              <a:rPr lang="en-US" dirty="0">
                <a:ea typeface="Open Sans" panose="020B0606030504020204" pitchFamily="34" charset="0"/>
                <a:cs typeface="Open Sans" panose="020B0606030504020204" pitchFamily="34" charset="0"/>
              </a:rPr>
              <a:t>Breast Pump</a:t>
            </a:r>
          </a:p>
          <a:p>
            <a:pPr lvl="1">
              <a:spcAft>
                <a:spcPts val="600"/>
              </a:spcAft>
            </a:pPr>
            <a:r>
              <a:rPr lang="en-US" dirty="0">
                <a:ea typeface="Open Sans" panose="020B0606030504020204" pitchFamily="34" charset="0"/>
                <a:cs typeface="Open Sans" panose="020B0606030504020204" pitchFamily="34" charset="0"/>
              </a:rPr>
              <a:t>Contact Lenses</a:t>
            </a:r>
          </a:p>
          <a:p>
            <a:pPr lvl="1">
              <a:spcAft>
                <a:spcPts val="600"/>
              </a:spcAft>
            </a:pPr>
            <a:r>
              <a:rPr lang="en-US" dirty="0">
                <a:ea typeface="Open Sans" panose="020B0606030504020204" pitchFamily="34" charset="0"/>
                <a:cs typeface="Open Sans" panose="020B0606030504020204" pitchFamily="34" charset="0"/>
              </a:rPr>
              <a:t>Copayments (Medical and Prescription)</a:t>
            </a:r>
          </a:p>
          <a:p>
            <a:pPr lvl="1">
              <a:spcAft>
                <a:spcPts val="600"/>
              </a:spcAft>
            </a:pPr>
            <a:r>
              <a:rPr lang="en-US" dirty="0">
                <a:ea typeface="Open Sans" panose="020B0606030504020204" pitchFamily="34" charset="0"/>
                <a:cs typeface="Open Sans" panose="020B0606030504020204" pitchFamily="34" charset="0"/>
              </a:rPr>
              <a:t>Deductible </a:t>
            </a:r>
          </a:p>
          <a:p>
            <a:pPr lvl="1">
              <a:spcAft>
                <a:spcPts val="600"/>
              </a:spcAft>
            </a:pPr>
            <a:r>
              <a:rPr lang="en-US" dirty="0">
                <a:ea typeface="Open Sans" panose="020B0606030504020204" pitchFamily="34" charset="0"/>
                <a:cs typeface="Open Sans" panose="020B0606030504020204" pitchFamily="34" charset="0"/>
              </a:rPr>
              <a:t>Dental Treatment</a:t>
            </a:r>
          </a:p>
          <a:p>
            <a:pPr lvl="1">
              <a:spcAft>
                <a:spcPts val="600"/>
              </a:spcAft>
            </a:pPr>
            <a:r>
              <a:rPr lang="en-US" dirty="0">
                <a:ea typeface="Open Sans" panose="020B0606030504020204" pitchFamily="34" charset="0"/>
                <a:cs typeface="Open Sans" panose="020B0606030504020204" pitchFamily="34" charset="0"/>
              </a:rPr>
              <a:t>Durable Medical Equipment (walkers, crutches, and more)</a:t>
            </a:r>
          </a:p>
          <a:p>
            <a:pPr lvl="1">
              <a:spcAft>
                <a:spcPts val="600"/>
              </a:spcAft>
            </a:pPr>
            <a:r>
              <a:rPr lang="en-US" dirty="0">
                <a:ea typeface="Open Sans" panose="020B0606030504020204" pitchFamily="34" charset="0"/>
                <a:cs typeface="Open Sans" panose="020B0606030504020204" pitchFamily="34" charset="0"/>
              </a:rPr>
              <a:t>Feminine Care Items</a:t>
            </a:r>
          </a:p>
          <a:p>
            <a:pPr lvl="1">
              <a:spcAft>
                <a:spcPts val="600"/>
              </a:spcAft>
            </a:pPr>
            <a:r>
              <a:rPr lang="en-US" dirty="0">
                <a:ea typeface="Open Sans" panose="020B0606030504020204" pitchFamily="34" charset="0"/>
                <a:cs typeface="Open Sans" panose="020B0606030504020204" pitchFamily="34" charset="0"/>
              </a:rPr>
              <a:t>Fertility Treatment</a:t>
            </a:r>
          </a:p>
          <a:p>
            <a:pPr lvl="1">
              <a:spcAft>
                <a:spcPts val="600"/>
              </a:spcAft>
            </a:pPr>
            <a:r>
              <a:rPr lang="en-US" dirty="0">
                <a:ea typeface="Open Sans" panose="020B0606030504020204" pitchFamily="34" charset="0"/>
                <a:cs typeface="Open Sans" panose="020B0606030504020204" pitchFamily="34" charset="0"/>
              </a:rPr>
              <a:t>Hearing Aids</a:t>
            </a:r>
          </a:p>
          <a:p>
            <a:pPr lvl="1">
              <a:spcAft>
                <a:spcPts val="600"/>
              </a:spcAft>
            </a:pPr>
            <a:r>
              <a:rPr lang="en-US" dirty="0">
                <a:ea typeface="Open Sans" panose="020B0606030504020204" pitchFamily="34" charset="0"/>
                <a:cs typeface="Open Sans" panose="020B0606030504020204" pitchFamily="34" charset="0"/>
              </a:rPr>
              <a:t>Insulin and Diabetic Supplies</a:t>
            </a:r>
          </a:p>
          <a:p>
            <a:pPr lvl="1">
              <a:spcAft>
                <a:spcPts val="600"/>
              </a:spcAft>
            </a:pPr>
            <a:r>
              <a:rPr lang="en-US" dirty="0">
                <a:ea typeface="Open Sans" panose="020B0606030504020204" pitchFamily="34" charset="0"/>
                <a:cs typeface="Open Sans" panose="020B0606030504020204" pitchFamily="34" charset="0"/>
              </a:rPr>
              <a:t>Laser Eye Surgery</a:t>
            </a:r>
          </a:p>
          <a:p>
            <a:pPr lvl="1">
              <a:spcAft>
                <a:spcPts val="600"/>
              </a:spcAft>
            </a:pPr>
            <a:r>
              <a:rPr lang="en-US" dirty="0">
                <a:ea typeface="Open Sans" panose="020B0606030504020204" pitchFamily="34" charset="0"/>
                <a:cs typeface="Open Sans" panose="020B0606030504020204" pitchFamily="34" charset="0"/>
              </a:rPr>
              <a:t>Over-the-counter (OTC) treatments</a:t>
            </a:r>
          </a:p>
          <a:p>
            <a:pPr lvl="1">
              <a:spcAft>
                <a:spcPts val="600"/>
              </a:spcAft>
            </a:pPr>
            <a:r>
              <a:rPr lang="en-US" dirty="0">
                <a:ea typeface="Open Sans" panose="020B0606030504020204" pitchFamily="34" charset="0"/>
                <a:cs typeface="Open Sans" panose="020B0606030504020204" pitchFamily="34" charset="0"/>
              </a:rPr>
              <a:t>Pain Medications</a:t>
            </a:r>
          </a:p>
          <a:p>
            <a:pPr lvl="1">
              <a:spcAft>
                <a:spcPts val="600"/>
              </a:spcAft>
            </a:pPr>
            <a:r>
              <a:rPr lang="en-US" dirty="0">
                <a:ea typeface="Open Sans" panose="020B0606030504020204" pitchFamily="34" charset="0"/>
                <a:cs typeface="Open Sans" panose="020B0606030504020204" pitchFamily="34" charset="0"/>
              </a:rPr>
              <a:t>Sunscreen</a:t>
            </a:r>
          </a:p>
          <a:p>
            <a:endParaRPr lang="en-US" dirty="0"/>
          </a:p>
        </p:txBody>
      </p:sp>
      <p:sp>
        <p:nvSpPr>
          <p:cNvPr id="6" name="Text Placeholder 5">
            <a:extLst>
              <a:ext uri="{FF2B5EF4-FFF2-40B4-BE49-F238E27FC236}">
                <a16:creationId xmlns:a16="http://schemas.microsoft.com/office/drawing/2014/main" id="{62EF2D22-29C3-3422-D6F5-D114B9C76092}"/>
              </a:ext>
            </a:extLst>
          </p:cNvPr>
          <p:cNvSpPr>
            <a:spLocks noGrp="1"/>
          </p:cNvSpPr>
          <p:nvPr>
            <p:ph type="body" sz="quarter" idx="13"/>
          </p:nvPr>
        </p:nvSpPr>
        <p:spPr/>
        <p:txBody>
          <a:bodyPr/>
          <a:lstStyle/>
          <a:p>
            <a:r>
              <a:rPr lang="en-US" sz="2800" dirty="0"/>
              <a:t>Some of the Hundreds of “Eligible”  Expenses: MEDICAL, DENTAL, VISION, PRESCRIPTION + MORE</a:t>
            </a:r>
          </a:p>
        </p:txBody>
      </p:sp>
      <p:grpSp>
        <p:nvGrpSpPr>
          <p:cNvPr id="3" name="Group 2">
            <a:extLst>
              <a:ext uri="{FF2B5EF4-FFF2-40B4-BE49-F238E27FC236}">
                <a16:creationId xmlns:a16="http://schemas.microsoft.com/office/drawing/2014/main" id="{BBC70549-1F20-4C3B-8961-F76CE7BA2C25}"/>
              </a:ext>
            </a:extLst>
          </p:cNvPr>
          <p:cNvGrpSpPr/>
          <p:nvPr/>
        </p:nvGrpSpPr>
        <p:grpSpPr>
          <a:xfrm>
            <a:off x="0" y="5664505"/>
            <a:ext cx="8920325" cy="590550"/>
            <a:chOff x="-4925" y="5686424"/>
            <a:chExt cx="8920325" cy="590550"/>
          </a:xfrm>
        </p:grpSpPr>
        <p:sp>
          <p:nvSpPr>
            <p:cNvPr id="9" name="Arrow: Pentagon 8">
              <a:extLst>
                <a:ext uri="{FF2B5EF4-FFF2-40B4-BE49-F238E27FC236}">
                  <a16:creationId xmlns:a16="http://schemas.microsoft.com/office/drawing/2014/main" id="{57B20D8E-0D73-4EE1-B481-BF1EE5A12467}"/>
                </a:ext>
              </a:extLst>
            </p:cNvPr>
            <p:cNvSpPr/>
            <p:nvPr/>
          </p:nvSpPr>
          <p:spPr>
            <a:xfrm>
              <a:off x="407825" y="5695949"/>
              <a:ext cx="8507575" cy="5810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Pentagon 9">
              <a:extLst>
                <a:ext uri="{FF2B5EF4-FFF2-40B4-BE49-F238E27FC236}">
                  <a16:creationId xmlns:a16="http://schemas.microsoft.com/office/drawing/2014/main" id="{170BC5EA-5471-4725-B5AF-966220B18DB6}"/>
                </a:ext>
              </a:extLst>
            </p:cNvPr>
            <p:cNvSpPr/>
            <p:nvPr/>
          </p:nvSpPr>
          <p:spPr>
            <a:xfrm>
              <a:off x="147475" y="5695949"/>
              <a:ext cx="8507575" cy="58102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Arrow: Pentagon 10">
              <a:extLst>
                <a:ext uri="{FF2B5EF4-FFF2-40B4-BE49-F238E27FC236}">
                  <a16:creationId xmlns:a16="http://schemas.microsoft.com/office/drawing/2014/main" id="{E0571A1A-73EC-4EC8-AF24-059E70C07A60}"/>
                </a:ext>
              </a:extLst>
            </p:cNvPr>
            <p:cNvSpPr/>
            <p:nvPr/>
          </p:nvSpPr>
          <p:spPr>
            <a:xfrm>
              <a:off x="-4925" y="5686424"/>
              <a:ext cx="8507575" cy="5810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TextBox 3">
            <a:extLst>
              <a:ext uri="{FF2B5EF4-FFF2-40B4-BE49-F238E27FC236}">
                <a16:creationId xmlns:a16="http://schemas.microsoft.com/office/drawing/2014/main" id="{A2456272-AEE8-4A35-9EE0-CAC3A65A8EFE}"/>
              </a:ext>
            </a:extLst>
          </p:cNvPr>
          <p:cNvSpPr txBox="1"/>
          <p:nvPr/>
        </p:nvSpPr>
        <p:spPr>
          <a:xfrm>
            <a:off x="832013" y="5742309"/>
            <a:ext cx="7149015" cy="36933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For even more items—go to mychoiceaccounts.com</a:t>
            </a:r>
          </a:p>
        </p:txBody>
      </p:sp>
      <p:pic>
        <p:nvPicPr>
          <p:cNvPr id="2" name="Graphic 1">
            <a:extLst>
              <a:ext uri="{FF2B5EF4-FFF2-40B4-BE49-F238E27FC236}">
                <a16:creationId xmlns:a16="http://schemas.microsoft.com/office/drawing/2014/main" id="{5A9D0154-1822-76EA-44D1-10C30BD9A2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1245" y="1006346"/>
            <a:ext cx="1654317" cy="1654317"/>
          </a:xfrm>
          <a:prstGeom prst="rect">
            <a:avLst/>
          </a:prstGeom>
        </p:spPr>
      </p:pic>
      <p:pic>
        <p:nvPicPr>
          <p:cNvPr id="5" name="Graphic 4">
            <a:extLst>
              <a:ext uri="{FF2B5EF4-FFF2-40B4-BE49-F238E27FC236}">
                <a16:creationId xmlns:a16="http://schemas.microsoft.com/office/drawing/2014/main" id="{F40B1387-C187-5566-BD49-BB59D35598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1245" y="2676127"/>
            <a:ext cx="1654317" cy="1654317"/>
          </a:xfrm>
          <a:prstGeom prst="rect">
            <a:avLst/>
          </a:prstGeom>
        </p:spPr>
      </p:pic>
      <p:pic>
        <p:nvPicPr>
          <p:cNvPr id="8" name="Graphic 7">
            <a:extLst>
              <a:ext uri="{FF2B5EF4-FFF2-40B4-BE49-F238E27FC236}">
                <a16:creationId xmlns:a16="http://schemas.microsoft.com/office/drawing/2014/main" id="{BAA0C210-BE37-18D6-8960-6DA5E920EC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9480" y="4345908"/>
            <a:ext cx="1417846" cy="1417846"/>
          </a:xfrm>
          <a:prstGeom prst="rect">
            <a:avLst/>
          </a:prstGeom>
        </p:spPr>
      </p:pic>
    </p:spTree>
    <p:extLst>
      <p:ext uri="{BB962C8B-B14F-4D97-AF65-F5344CB8AC3E}">
        <p14:creationId xmlns:p14="http://schemas.microsoft.com/office/powerpoint/2010/main" val="426886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AA520F-AB2F-C34D-AEEB-5C18E56DC452}"/>
              </a:ext>
            </a:extLst>
          </p:cNvPr>
          <p:cNvSpPr>
            <a:spLocks noGrp="1"/>
          </p:cNvSpPr>
          <p:nvPr>
            <p:ph type="body" sz="quarter" idx="12"/>
          </p:nvPr>
        </p:nvSpPr>
        <p:spPr>
          <a:xfrm>
            <a:off x="588663" y="1651820"/>
            <a:ext cx="7324414" cy="4469281"/>
          </a:xfrm>
        </p:spPr>
        <p:txBody>
          <a:bodyPr>
            <a:normAutofit/>
          </a:bodyPr>
          <a:lstStyle/>
          <a:p>
            <a:pPr marL="285750" indent="-285750">
              <a:buFont typeface="Arial" panose="020B0604020202020204" pitchFamily="34" charset="0"/>
              <a:buChar char="•"/>
            </a:pPr>
            <a:r>
              <a:rPr lang="en-US" sz="2000" dirty="0"/>
              <a:t>Use your MyChoice Accounts debit card on eligible expenses.</a:t>
            </a:r>
          </a:p>
          <a:p>
            <a:pPr marL="285750" indent="-285750">
              <a:buFont typeface="Arial" panose="020B0604020202020204" pitchFamily="34" charset="0"/>
              <a:buChar char="•"/>
            </a:pPr>
            <a:r>
              <a:rPr lang="en-US" sz="2000" dirty="0"/>
              <a:t>Many stores have medicine, supplies, and other eligible items marked on the price tag.</a:t>
            </a:r>
          </a:p>
          <a:p>
            <a:pPr marL="285750" indent="-285750">
              <a:buFont typeface="Arial" panose="020B0604020202020204" pitchFamily="34" charset="0"/>
              <a:buChar char="•"/>
            </a:pPr>
            <a:r>
              <a:rPr lang="en-US" sz="2000" dirty="0"/>
              <a:t>YOU are responsible for purchasing eligible items. The IRS does not require MyChoice Accounts to verify your HSA spending.</a:t>
            </a:r>
          </a:p>
          <a:p>
            <a:pPr marL="285750" indent="-285750">
              <a:buFont typeface="Arial" panose="020B0604020202020204" pitchFamily="34" charset="0"/>
              <a:buChar char="•"/>
            </a:pPr>
            <a:r>
              <a:rPr lang="en-US" sz="2000" dirty="0"/>
              <a:t>File or take a photo of your receipt for your own safekeeping.</a:t>
            </a:r>
          </a:p>
          <a:p>
            <a:pPr marL="285750" indent="-285750">
              <a:buFont typeface="Arial" panose="020B0604020202020204" pitchFamily="34" charset="0"/>
              <a:buChar char="•"/>
            </a:pPr>
            <a:r>
              <a:rPr lang="en-US" sz="2000" dirty="0"/>
              <a:t>No need to submit receipts or documentation for an HSA. </a:t>
            </a:r>
          </a:p>
        </p:txBody>
      </p:sp>
      <p:sp>
        <p:nvSpPr>
          <p:cNvPr id="9" name="Text Placeholder 8">
            <a:extLst>
              <a:ext uri="{FF2B5EF4-FFF2-40B4-BE49-F238E27FC236}">
                <a16:creationId xmlns:a16="http://schemas.microsoft.com/office/drawing/2014/main" id="{6873EC24-F7F2-C87B-C610-46DF0CFCCFFE}"/>
              </a:ext>
            </a:extLst>
          </p:cNvPr>
          <p:cNvSpPr>
            <a:spLocks noGrp="1"/>
          </p:cNvSpPr>
          <p:nvPr>
            <p:ph type="body" sz="quarter" idx="13"/>
          </p:nvPr>
        </p:nvSpPr>
        <p:spPr/>
        <p:txBody>
          <a:bodyPr/>
          <a:lstStyle/>
          <a:p>
            <a:r>
              <a:rPr lang="en-US" dirty="0"/>
              <a:t>How do I spend my HSA?</a:t>
            </a:r>
          </a:p>
        </p:txBody>
      </p:sp>
      <p:pic>
        <p:nvPicPr>
          <p:cNvPr id="6" name="Picture 5">
            <a:extLst>
              <a:ext uri="{FF2B5EF4-FFF2-40B4-BE49-F238E27FC236}">
                <a16:creationId xmlns:a16="http://schemas.microsoft.com/office/drawing/2014/main" id="{E0E29997-E298-0F1F-F3C6-FED72714859A}"/>
              </a:ext>
            </a:extLst>
          </p:cNvPr>
          <p:cNvPicPr>
            <a:picLocks noChangeAspect="1"/>
          </p:cNvPicPr>
          <p:nvPr/>
        </p:nvPicPr>
        <p:blipFill>
          <a:blip r:embed="rId3"/>
          <a:srcRect/>
          <a:stretch/>
        </p:blipFill>
        <p:spPr>
          <a:xfrm>
            <a:off x="8270213" y="714813"/>
            <a:ext cx="2964125" cy="1874013"/>
          </a:xfrm>
          <a:prstGeom prst="rect">
            <a:avLst/>
          </a:prstGeom>
        </p:spPr>
      </p:pic>
      <p:pic>
        <p:nvPicPr>
          <p:cNvPr id="7" name="Picture 6" descr="A blue card with white text&#10;&#10;Description automatically generated">
            <a:extLst>
              <a:ext uri="{FF2B5EF4-FFF2-40B4-BE49-F238E27FC236}">
                <a16:creationId xmlns:a16="http://schemas.microsoft.com/office/drawing/2014/main" id="{41731905-97A2-A0EA-79BC-6845FD43F5F2}"/>
              </a:ext>
            </a:extLst>
          </p:cNvPr>
          <p:cNvPicPr>
            <a:picLocks noChangeAspect="1"/>
          </p:cNvPicPr>
          <p:nvPr/>
        </p:nvPicPr>
        <p:blipFill>
          <a:blip r:embed="rId4"/>
          <a:stretch>
            <a:fillRect/>
          </a:stretch>
        </p:blipFill>
        <p:spPr>
          <a:xfrm>
            <a:off x="8687394" y="3075709"/>
            <a:ext cx="2129761" cy="3338368"/>
          </a:xfrm>
          <a:prstGeom prst="rect">
            <a:avLst/>
          </a:prstGeom>
        </p:spPr>
      </p:pic>
    </p:spTree>
    <p:extLst>
      <p:ext uri="{BB962C8B-B14F-4D97-AF65-F5344CB8AC3E}">
        <p14:creationId xmlns:p14="http://schemas.microsoft.com/office/powerpoint/2010/main" val="2434283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A276F5-2081-A845-BF9B-E7829A175658}"/>
              </a:ext>
            </a:extLst>
          </p:cNvPr>
          <p:cNvSpPr>
            <a:spLocks noGrp="1"/>
          </p:cNvSpPr>
          <p:nvPr>
            <p:ph type="body" sz="quarter" idx="12"/>
          </p:nvPr>
        </p:nvSpPr>
        <p:spPr>
          <a:xfrm>
            <a:off x="588663" y="1361532"/>
            <a:ext cx="4229646" cy="4469281"/>
          </a:xfrm>
        </p:spPr>
        <p:txBody>
          <a:bodyPr>
            <a:normAutofit/>
          </a:bodyPr>
          <a:lstStyle/>
          <a:p>
            <a:pPr>
              <a:lnSpc>
                <a:spcPct val="150000"/>
              </a:lnSpc>
            </a:pPr>
            <a:r>
              <a:rPr lang="en-US" sz="2400" dirty="0"/>
              <a:t>You can </a:t>
            </a:r>
            <a:r>
              <a:rPr lang="en-US" sz="2400" b="1" dirty="0">
                <a:solidFill>
                  <a:srgbClr val="F58220"/>
                </a:solidFill>
              </a:rPr>
              <a:t>transfer your HSA funds </a:t>
            </a:r>
            <a:r>
              <a:rPr lang="en-US" sz="2400" dirty="0"/>
              <a:t>to your personal bank account or </a:t>
            </a:r>
            <a:r>
              <a:rPr lang="en-US" sz="2400" b="1" dirty="0">
                <a:solidFill>
                  <a:srgbClr val="F58220"/>
                </a:solidFill>
              </a:rPr>
              <a:t>submit claim </a:t>
            </a:r>
            <a:r>
              <a:rPr lang="en-US" sz="2400" dirty="0"/>
              <a:t>to receive a paper check when you spend your HSA funds on eligible items and services.</a:t>
            </a:r>
          </a:p>
        </p:txBody>
      </p:sp>
      <p:sp>
        <p:nvSpPr>
          <p:cNvPr id="6" name="Text Placeholder 5">
            <a:extLst>
              <a:ext uri="{FF2B5EF4-FFF2-40B4-BE49-F238E27FC236}">
                <a16:creationId xmlns:a16="http://schemas.microsoft.com/office/drawing/2014/main" id="{846081B8-12A0-85B8-C4F8-D91DC9C30529}"/>
              </a:ext>
            </a:extLst>
          </p:cNvPr>
          <p:cNvSpPr>
            <a:spLocks noGrp="1"/>
          </p:cNvSpPr>
          <p:nvPr>
            <p:ph type="body" sz="quarter" idx="13"/>
          </p:nvPr>
        </p:nvSpPr>
        <p:spPr/>
        <p:txBody>
          <a:bodyPr/>
          <a:lstStyle/>
          <a:p>
            <a:r>
              <a:rPr lang="en-US" dirty="0"/>
              <a:t>What if I don’t have my card?</a:t>
            </a:r>
          </a:p>
        </p:txBody>
      </p:sp>
      <p:pic>
        <p:nvPicPr>
          <p:cNvPr id="8" name="Picture 7" descr="Graphical user interface, application&#10;&#10;Description automatically generated">
            <a:extLst>
              <a:ext uri="{FF2B5EF4-FFF2-40B4-BE49-F238E27FC236}">
                <a16:creationId xmlns:a16="http://schemas.microsoft.com/office/drawing/2014/main" id="{8D38E0F1-17ED-2840-58CA-AC81572D5DCD}"/>
              </a:ext>
            </a:extLst>
          </p:cNvPr>
          <p:cNvPicPr>
            <a:picLocks noChangeAspect="1"/>
          </p:cNvPicPr>
          <p:nvPr/>
        </p:nvPicPr>
        <p:blipFill>
          <a:blip r:embed="rId3"/>
          <a:stretch>
            <a:fillRect/>
          </a:stretch>
        </p:blipFill>
        <p:spPr>
          <a:xfrm>
            <a:off x="4818309" y="1564823"/>
            <a:ext cx="7052849" cy="3931645"/>
          </a:xfrm>
          <a:prstGeom prst="rect">
            <a:avLst/>
          </a:prstGeom>
        </p:spPr>
      </p:pic>
      <p:sp>
        <p:nvSpPr>
          <p:cNvPr id="3" name="Rounded Rectangle 2">
            <a:extLst>
              <a:ext uri="{FF2B5EF4-FFF2-40B4-BE49-F238E27FC236}">
                <a16:creationId xmlns:a16="http://schemas.microsoft.com/office/drawing/2014/main" id="{74DA63AC-B8A8-3846-BB9B-EE56E70BFD9F}"/>
              </a:ext>
            </a:extLst>
          </p:cNvPr>
          <p:cNvSpPr/>
          <p:nvPr/>
        </p:nvSpPr>
        <p:spPr>
          <a:xfrm>
            <a:off x="9994034" y="2012168"/>
            <a:ext cx="1877124" cy="385527"/>
          </a:xfrm>
          <a:prstGeom prst="roundRect">
            <a:avLst/>
          </a:prstGeom>
          <a:noFill/>
          <a:ln w="57150">
            <a:solidFill>
              <a:srgbClr val="F582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387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757A6-E91E-8B4F-A4AF-24FC8CD084AA}"/>
              </a:ext>
            </a:extLst>
          </p:cNvPr>
          <p:cNvSpPr>
            <a:spLocks noGrp="1"/>
          </p:cNvSpPr>
          <p:nvPr>
            <p:ph type="body" sz="quarter" idx="12"/>
          </p:nvPr>
        </p:nvSpPr>
        <p:spPr>
          <a:xfrm>
            <a:off x="588663" y="1651820"/>
            <a:ext cx="5823860" cy="4469281"/>
          </a:xfrm>
        </p:spPr>
        <p:txBody>
          <a:bodyPr>
            <a:normAutofit/>
          </a:bodyPr>
          <a:lstStyle/>
          <a:p>
            <a:pPr>
              <a:lnSpc>
                <a:spcPct val="150000"/>
              </a:lnSpc>
            </a:pPr>
            <a:r>
              <a:rPr lang="en-US" sz="1600" dirty="0"/>
              <a:t>If you enrolled in a </a:t>
            </a:r>
            <a:r>
              <a:rPr lang="en-US" sz="1600" b="1" dirty="0"/>
              <a:t>Limited Purpose FSA</a:t>
            </a:r>
            <a:r>
              <a:rPr lang="en-US" sz="1600" dirty="0"/>
              <a:t>, you can SPEND that and keep your HSA balance intact. </a:t>
            </a:r>
          </a:p>
          <a:p>
            <a:pPr marL="285750" indent="-285750">
              <a:lnSpc>
                <a:spcPct val="150000"/>
              </a:lnSpc>
              <a:buFont typeface="Arial" panose="020B0604020202020204" pitchFamily="34" charset="0"/>
              <a:buChar char="•"/>
            </a:pPr>
            <a:r>
              <a:rPr lang="en-US" sz="1600" dirty="0"/>
              <a:t>Make election during annual enrollment.</a:t>
            </a:r>
          </a:p>
          <a:p>
            <a:pPr marL="285750" indent="-285750">
              <a:lnSpc>
                <a:spcPct val="150000"/>
              </a:lnSpc>
              <a:buFont typeface="Arial" panose="020B0604020202020204" pitchFamily="34" charset="0"/>
              <a:buChar char="•"/>
            </a:pPr>
            <a:r>
              <a:rPr lang="en-US" sz="1600" dirty="0"/>
              <a:t>Spend down your balance or carry over up to $610/year.</a:t>
            </a:r>
          </a:p>
          <a:p>
            <a:pPr marL="285750" indent="-285750">
              <a:lnSpc>
                <a:spcPct val="150000"/>
              </a:lnSpc>
              <a:buFont typeface="Arial" panose="020B0604020202020204" pitchFamily="34" charset="0"/>
              <a:buChar char="•"/>
            </a:pPr>
            <a:r>
              <a:rPr lang="en-US" sz="1600" dirty="0"/>
              <a:t>Use the same debit card as your HAS.</a:t>
            </a:r>
          </a:p>
          <a:p>
            <a:endParaRPr lang="en-US" dirty="0"/>
          </a:p>
        </p:txBody>
      </p:sp>
      <p:sp>
        <p:nvSpPr>
          <p:cNvPr id="4" name="Text Placeholder 3">
            <a:extLst>
              <a:ext uri="{FF2B5EF4-FFF2-40B4-BE49-F238E27FC236}">
                <a16:creationId xmlns:a16="http://schemas.microsoft.com/office/drawing/2014/main" id="{E1574F02-CE58-0648-8BE2-685489462D3E}"/>
              </a:ext>
            </a:extLst>
          </p:cNvPr>
          <p:cNvSpPr>
            <a:spLocks noGrp="1"/>
          </p:cNvSpPr>
          <p:nvPr>
            <p:ph type="body" sz="quarter" idx="13"/>
          </p:nvPr>
        </p:nvSpPr>
        <p:spPr>
          <a:xfrm>
            <a:off x="588663" y="223255"/>
            <a:ext cx="10698555" cy="744404"/>
          </a:xfrm>
        </p:spPr>
        <p:txBody>
          <a:bodyPr>
            <a:normAutofit lnSpcReduction="10000"/>
          </a:bodyPr>
          <a:lstStyle/>
          <a:p>
            <a:pPr>
              <a:lnSpc>
                <a:spcPct val="150000"/>
              </a:lnSpc>
            </a:pPr>
            <a:r>
              <a:rPr lang="en-US" dirty="0"/>
              <a:t>Another way to spend…Limited Purpose FSA</a:t>
            </a:r>
            <a:endParaRPr lang="en-US" sz="2800" dirty="0"/>
          </a:p>
        </p:txBody>
      </p:sp>
      <p:sp>
        <p:nvSpPr>
          <p:cNvPr id="7" name="Subtitle 6">
            <a:extLst>
              <a:ext uri="{FF2B5EF4-FFF2-40B4-BE49-F238E27FC236}">
                <a16:creationId xmlns:a16="http://schemas.microsoft.com/office/drawing/2014/main" id="{D0DC5AF9-B043-365A-24CC-F0FE41EECD21}"/>
              </a:ext>
            </a:extLst>
          </p:cNvPr>
          <p:cNvSpPr>
            <a:spLocks noGrp="1"/>
          </p:cNvSpPr>
          <p:nvPr>
            <p:ph type="subTitle" idx="1"/>
          </p:nvPr>
        </p:nvSpPr>
        <p:spPr>
          <a:xfrm>
            <a:off x="588663" y="983919"/>
            <a:ext cx="8032023" cy="410835"/>
          </a:xfrm>
        </p:spPr>
        <p:txBody>
          <a:bodyPr/>
          <a:lstStyle/>
          <a:p>
            <a:r>
              <a:rPr lang="en-US" dirty="0"/>
              <a:t>DENTAL/VISION EXPENSES</a:t>
            </a:r>
          </a:p>
          <a:p>
            <a:endParaRPr lang="en-US" dirty="0"/>
          </a:p>
        </p:txBody>
      </p:sp>
      <p:sp>
        <p:nvSpPr>
          <p:cNvPr id="5" name="TextBox 4">
            <a:extLst>
              <a:ext uri="{FF2B5EF4-FFF2-40B4-BE49-F238E27FC236}">
                <a16:creationId xmlns:a16="http://schemas.microsoft.com/office/drawing/2014/main" id="{FA5302AE-9B76-E3D2-3CCB-75A3BDE945B5}"/>
              </a:ext>
            </a:extLst>
          </p:cNvPr>
          <p:cNvSpPr txBox="1"/>
          <p:nvPr/>
        </p:nvSpPr>
        <p:spPr>
          <a:xfrm>
            <a:off x="827535" y="5428488"/>
            <a:ext cx="9952760" cy="646331"/>
          </a:xfrm>
          <a:prstGeom prst="rect">
            <a:avLst/>
          </a:prstGeom>
          <a:solidFill>
            <a:srgbClr val="FF0000"/>
          </a:solidFill>
        </p:spPr>
        <p:txBody>
          <a:bodyPr wrap="square" rtlCol="0">
            <a:spAutoFit/>
          </a:bodyPr>
          <a:lstStyle/>
          <a:p>
            <a:r>
              <a:rPr lang="en-US" b="1" i="1" dirty="0">
                <a:solidFill>
                  <a:schemeClr val="bg1"/>
                </a:solidFill>
              </a:rPr>
              <a:t>SOME EMPLOYERS WILL OFFER THE LIMITED PURPOSE FSA. Remove this slide if you do not offer or remove this box to use this slide.</a:t>
            </a:r>
            <a:endParaRPr lang="en-US" dirty="0">
              <a:solidFill>
                <a:schemeClr val="bg1"/>
              </a:solidFill>
            </a:endParaRPr>
          </a:p>
        </p:txBody>
      </p:sp>
      <p:pic>
        <p:nvPicPr>
          <p:cNvPr id="10" name="Graphic 9">
            <a:extLst>
              <a:ext uri="{FF2B5EF4-FFF2-40B4-BE49-F238E27FC236}">
                <a16:creationId xmlns:a16="http://schemas.microsoft.com/office/drawing/2014/main" id="{2F089080-E9C6-0256-389A-EA134C1A9D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969" y="2063476"/>
            <a:ext cx="2286368" cy="2286368"/>
          </a:xfrm>
          <a:prstGeom prst="rect">
            <a:avLst/>
          </a:prstGeom>
        </p:spPr>
      </p:pic>
      <p:pic>
        <p:nvPicPr>
          <p:cNvPr id="11" name="Graphic 10">
            <a:extLst>
              <a:ext uri="{FF2B5EF4-FFF2-40B4-BE49-F238E27FC236}">
                <a16:creationId xmlns:a16="http://schemas.microsoft.com/office/drawing/2014/main" id="{E977FB77-9530-4B1D-ABC9-5B13D57FBC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8686" y="2181690"/>
            <a:ext cx="2096840" cy="2096840"/>
          </a:xfrm>
          <a:prstGeom prst="rect">
            <a:avLst/>
          </a:prstGeom>
        </p:spPr>
      </p:pic>
    </p:spTree>
    <p:extLst>
      <p:ext uri="{BB962C8B-B14F-4D97-AF65-F5344CB8AC3E}">
        <p14:creationId xmlns:p14="http://schemas.microsoft.com/office/powerpoint/2010/main" val="120064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
            <a:extLst>
              <a:ext uri="{FF2B5EF4-FFF2-40B4-BE49-F238E27FC236}">
                <a16:creationId xmlns:a16="http://schemas.microsoft.com/office/drawing/2014/main" id="{C07394F2-6E92-4968-B4AF-F6206AF6F20F}"/>
              </a:ext>
            </a:extLst>
          </p:cNvPr>
          <p:cNvSpPr>
            <a:spLocks noGrp="1" noChangeArrowheads="1"/>
          </p:cNvSpPr>
          <p:nvPr>
            <p:ph type="body" sz="quarter" idx="12"/>
          </p:nvPr>
        </p:nvSpPr>
        <p:spPr bwMode="auto">
          <a:xfrm>
            <a:off x="590769" y="1988622"/>
            <a:ext cx="7756062" cy="9538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eaLnBrk="1" hangingPunct="1">
              <a:buFont typeface="Arial" panose="020B0604020202020204" pitchFamily="34" charset="0"/>
              <a:buNone/>
            </a:pPr>
            <a:r>
              <a:rPr lang="en-US" altLang="en-US" b="1" dirty="0"/>
              <a:t>Dependent Care FSA</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FB28DC-5411-5436-4C6F-D30533808997}"/>
              </a:ext>
            </a:extLst>
          </p:cNvPr>
          <p:cNvSpPr>
            <a:spLocks noGrp="1"/>
          </p:cNvSpPr>
          <p:nvPr>
            <p:ph type="body" sz="quarter" idx="13"/>
          </p:nvPr>
        </p:nvSpPr>
        <p:spPr/>
        <p:txBody>
          <a:bodyPr/>
          <a:lstStyle/>
          <a:p>
            <a:r>
              <a:rPr lang="en-US" dirty="0"/>
              <a:t>What is a Dependent Care FSA?</a:t>
            </a:r>
          </a:p>
        </p:txBody>
      </p:sp>
      <p:pic>
        <p:nvPicPr>
          <p:cNvPr id="5" name="Online Media 4" descr="What is a Dependent Care FSA?">
            <a:hlinkClick r:id="" action="ppaction://media"/>
            <a:extLst>
              <a:ext uri="{FF2B5EF4-FFF2-40B4-BE49-F238E27FC236}">
                <a16:creationId xmlns:a16="http://schemas.microsoft.com/office/drawing/2014/main" id="{DDFA565F-5D79-4038-D450-1E31EAB9C954}"/>
              </a:ext>
            </a:extLst>
          </p:cNvPr>
          <p:cNvPicPr>
            <a:picLocks noRot="1" noChangeAspect="1"/>
          </p:cNvPicPr>
          <p:nvPr>
            <a:videoFile r:link="rId1"/>
          </p:nvPr>
        </p:nvPicPr>
        <p:blipFill>
          <a:blip r:embed="rId4"/>
          <a:stretch>
            <a:fillRect/>
          </a:stretch>
        </p:blipFill>
        <p:spPr>
          <a:xfrm>
            <a:off x="1562824" y="1219844"/>
            <a:ext cx="9066352" cy="5107804"/>
          </a:xfrm>
          <a:prstGeom prst="rect">
            <a:avLst/>
          </a:prstGeom>
        </p:spPr>
      </p:pic>
    </p:spTree>
    <p:extLst>
      <p:ext uri="{BB962C8B-B14F-4D97-AF65-F5344CB8AC3E}">
        <p14:creationId xmlns:p14="http://schemas.microsoft.com/office/powerpoint/2010/main" val="793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71996BD-7432-3F2E-B952-FD7CFB96FF01}"/>
              </a:ext>
            </a:extLst>
          </p:cNvPr>
          <p:cNvSpPr/>
          <p:nvPr/>
        </p:nvSpPr>
        <p:spPr>
          <a:xfrm>
            <a:off x="7363968" y="1689465"/>
            <a:ext cx="4498848" cy="2032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4" descr="A group of people sitting posing for the camera&#10;&#10;Description automatically generated">
            <a:extLst>
              <a:ext uri="{FF2B5EF4-FFF2-40B4-BE49-F238E27FC236}">
                <a16:creationId xmlns:a16="http://schemas.microsoft.com/office/drawing/2014/main" id="{B793FDCA-E9E0-4534-8E57-C052545EF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007" b="11121"/>
          <a:stretch>
            <a:fillRect/>
          </a:stretch>
        </p:blipFill>
        <p:spPr bwMode="auto">
          <a:xfrm>
            <a:off x="7131050" y="4185142"/>
            <a:ext cx="50609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262EC37E-9EA1-22B0-11E0-F4885093CA26}"/>
              </a:ext>
            </a:extLst>
          </p:cNvPr>
          <p:cNvSpPr>
            <a:spLocks noGrp="1"/>
          </p:cNvSpPr>
          <p:nvPr>
            <p:ph type="body" sz="quarter" idx="12"/>
          </p:nvPr>
        </p:nvSpPr>
        <p:spPr>
          <a:xfrm>
            <a:off x="588663" y="1651820"/>
            <a:ext cx="6433460" cy="4469281"/>
          </a:xfrm>
        </p:spPr>
        <p:txBody>
          <a:bodyPr/>
          <a:lstStyle/>
          <a:p>
            <a:pPr defTabSz="914400">
              <a:lnSpc>
                <a:spcPct val="140000"/>
              </a:lnSpc>
              <a:spcBef>
                <a:spcPct val="0"/>
              </a:spcBef>
              <a:buClr>
                <a:srgbClr val="82BC00"/>
              </a:buClr>
              <a:defRPr/>
            </a:pPr>
            <a:r>
              <a:rPr lang="en-US" altLang="en-US" sz="2000" b="1" dirty="0">
                <a:solidFill>
                  <a:srgbClr val="7030A0"/>
                </a:solidFill>
                <a:latin typeface="Arial" panose="020B0604020202020204" pitchFamily="34" charset="0"/>
              </a:rPr>
              <a:t>Contributions</a:t>
            </a:r>
          </a:p>
          <a:p>
            <a:pPr marL="285750" indent="-285750" defTabSz="914400">
              <a:lnSpc>
                <a:spcPct val="140000"/>
              </a:lnSpc>
              <a:spcBef>
                <a:spcPct val="0"/>
              </a:spcBef>
              <a:buClr>
                <a:srgbClr val="82BC00"/>
              </a:buClr>
              <a:buFont typeface="Arial" panose="020B0604020202020204" pitchFamily="34" charset="0"/>
              <a:buChar char="•"/>
              <a:defRPr/>
            </a:pPr>
            <a:r>
              <a:rPr lang="en-US" altLang="en-US" dirty="0">
                <a:solidFill>
                  <a:srgbClr val="000000"/>
                </a:solidFill>
                <a:latin typeface="Arial" panose="020B0604020202020204" pitchFamily="34" charset="0"/>
              </a:rPr>
              <a:t>You may contribute up to $5,000 to your account ($5,000 per calendar year if single or married filing jointly, $2,500 if married filing separately).</a:t>
            </a:r>
          </a:p>
          <a:p>
            <a:pPr marL="285750" indent="-285750" defTabSz="914400">
              <a:lnSpc>
                <a:spcPct val="140000"/>
              </a:lnSpc>
              <a:spcBef>
                <a:spcPct val="0"/>
              </a:spcBef>
              <a:buClr>
                <a:srgbClr val="82BC00"/>
              </a:buClr>
              <a:buFont typeface="Arial" panose="020B0604020202020204" pitchFamily="34" charset="0"/>
              <a:buChar char="•"/>
              <a:defRPr/>
            </a:pPr>
            <a:r>
              <a:rPr lang="en-US" altLang="en-US" dirty="0">
                <a:solidFill>
                  <a:srgbClr val="000000"/>
                </a:solidFill>
                <a:latin typeface="Arial" panose="020B0604020202020204" pitchFamily="34" charset="0"/>
              </a:rPr>
              <a:t>Contributions are tax free.</a:t>
            </a:r>
          </a:p>
          <a:p>
            <a:pPr defTabSz="914400">
              <a:lnSpc>
                <a:spcPct val="140000"/>
              </a:lnSpc>
              <a:spcBef>
                <a:spcPct val="0"/>
              </a:spcBef>
              <a:buClr>
                <a:srgbClr val="82BC00"/>
              </a:buClr>
              <a:defRPr/>
            </a:pPr>
            <a:r>
              <a:rPr lang="en-US" altLang="en-US" sz="2000" b="1" dirty="0">
                <a:solidFill>
                  <a:srgbClr val="7030A0"/>
                </a:solidFill>
                <a:latin typeface="Arial" panose="020B0604020202020204" pitchFamily="34" charset="0"/>
              </a:rPr>
              <a:t>Using Your Account</a:t>
            </a:r>
          </a:p>
          <a:p>
            <a:pPr defTabSz="914400">
              <a:lnSpc>
                <a:spcPct val="140000"/>
              </a:lnSpc>
              <a:spcBef>
                <a:spcPct val="0"/>
              </a:spcBef>
              <a:buClr>
                <a:srgbClr val="82BC00"/>
              </a:buClr>
              <a:defRPr/>
            </a:pPr>
            <a:r>
              <a:rPr lang="en-US" altLang="en-US" dirty="0">
                <a:solidFill>
                  <a:srgbClr val="000000"/>
                </a:solidFill>
                <a:latin typeface="Arial" panose="020B0604020202020204" pitchFamily="34" charset="0"/>
              </a:rPr>
              <a:t>Use the funds for child or dependent care while you are at work –  typical expenses include day care, before and after school care.</a:t>
            </a:r>
          </a:p>
          <a:p>
            <a:pPr defTabSz="914400">
              <a:lnSpc>
                <a:spcPct val="140000"/>
              </a:lnSpc>
              <a:spcBef>
                <a:spcPct val="0"/>
              </a:spcBef>
              <a:buClr>
                <a:srgbClr val="82BC00"/>
              </a:buClr>
              <a:defRPr/>
            </a:pPr>
            <a:r>
              <a:rPr lang="en-US" altLang="en-US" dirty="0">
                <a:solidFill>
                  <a:srgbClr val="000000"/>
                </a:solidFill>
                <a:latin typeface="Arial" panose="020B0604020202020204" pitchFamily="34" charset="0"/>
              </a:rPr>
              <a:t>Funds become available for use as you contribute them.</a:t>
            </a:r>
          </a:p>
          <a:p>
            <a:pPr defTabSz="914400">
              <a:lnSpc>
                <a:spcPct val="140000"/>
              </a:lnSpc>
              <a:spcBef>
                <a:spcPct val="0"/>
              </a:spcBef>
              <a:buClr>
                <a:srgbClr val="82BC00"/>
              </a:buClr>
              <a:defRPr/>
            </a:pPr>
            <a:r>
              <a:rPr lang="en-US" altLang="en-US" sz="2000" b="1" dirty="0">
                <a:solidFill>
                  <a:srgbClr val="7030A0"/>
                </a:solidFill>
                <a:latin typeface="Arial" panose="020B0604020202020204" pitchFamily="34" charset="0"/>
              </a:rPr>
              <a:t>Funds Forfeiture</a:t>
            </a:r>
          </a:p>
          <a:p>
            <a:pPr defTabSz="914400">
              <a:lnSpc>
                <a:spcPct val="140000"/>
              </a:lnSpc>
              <a:spcBef>
                <a:spcPct val="0"/>
              </a:spcBef>
              <a:buClr>
                <a:srgbClr val="82BC00"/>
              </a:buClr>
              <a:defRPr/>
            </a:pPr>
            <a:r>
              <a:rPr lang="en-US" altLang="en-US" dirty="0">
                <a:solidFill>
                  <a:srgbClr val="000000"/>
                </a:solidFill>
                <a:latin typeface="Arial" panose="020B0604020202020204" pitchFamily="34" charset="0"/>
              </a:rPr>
              <a:t>Unused amounts at year-end are NOT rolled over to the next plan year.</a:t>
            </a:r>
            <a:endParaRPr lang="en-US" dirty="0">
              <a:solidFill>
                <a:srgbClr val="000000"/>
              </a:solidFill>
              <a:latin typeface="Arial" panose="020B0604020202020204" pitchFamily="34" charset="0"/>
            </a:endParaRPr>
          </a:p>
          <a:p>
            <a:pPr defTabSz="914400">
              <a:lnSpc>
                <a:spcPct val="140000"/>
              </a:lnSpc>
              <a:spcBef>
                <a:spcPct val="0"/>
              </a:spcBef>
              <a:buClr>
                <a:srgbClr val="82BC00"/>
              </a:buClr>
              <a:defRPr/>
            </a:pPr>
            <a:endParaRPr lang="en-US" altLang="en-US" dirty="0">
              <a:solidFill>
                <a:srgbClr val="000000"/>
              </a:solidFill>
              <a:latin typeface="Arial" panose="020B0604020202020204" pitchFamily="34" charset="0"/>
            </a:endParaRPr>
          </a:p>
          <a:p>
            <a:endParaRPr lang="en-US" dirty="0"/>
          </a:p>
        </p:txBody>
      </p:sp>
      <p:sp>
        <p:nvSpPr>
          <p:cNvPr id="6" name="Text Placeholder 5">
            <a:extLst>
              <a:ext uri="{FF2B5EF4-FFF2-40B4-BE49-F238E27FC236}">
                <a16:creationId xmlns:a16="http://schemas.microsoft.com/office/drawing/2014/main" id="{D7A3E4FF-6997-8FA7-D7E3-EEE470CFF269}"/>
              </a:ext>
            </a:extLst>
          </p:cNvPr>
          <p:cNvSpPr>
            <a:spLocks noGrp="1"/>
          </p:cNvSpPr>
          <p:nvPr>
            <p:ph type="body" sz="quarter" idx="13"/>
          </p:nvPr>
        </p:nvSpPr>
        <p:spPr/>
        <p:txBody>
          <a:bodyPr/>
          <a:lstStyle/>
          <a:p>
            <a:r>
              <a:rPr lang="en-US" dirty="0">
                <a:latin typeface="Open Sans" panose="020B0606030504020204" pitchFamily="34" charset="0"/>
              </a:rPr>
              <a:t>What is a DCFSA Plan?</a:t>
            </a:r>
          </a:p>
        </p:txBody>
      </p:sp>
      <p:sp>
        <p:nvSpPr>
          <p:cNvPr id="34820" name="TextBox 3">
            <a:extLst>
              <a:ext uri="{FF2B5EF4-FFF2-40B4-BE49-F238E27FC236}">
                <a16:creationId xmlns:a16="http://schemas.microsoft.com/office/drawing/2014/main" id="{C243E141-4958-4442-AB35-D0D65C492F60}"/>
              </a:ext>
            </a:extLst>
          </p:cNvPr>
          <p:cNvSpPr txBox="1">
            <a:spLocks noChangeArrowheads="1"/>
          </p:cNvSpPr>
          <p:nvPr/>
        </p:nvSpPr>
        <p:spPr bwMode="auto">
          <a:xfrm>
            <a:off x="7449312" y="2121408"/>
            <a:ext cx="441350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a:solidFill>
                  <a:schemeClr val="bg1"/>
                </a:solidFill>
                <a:latin typeface="Arial"/>
                <a:cs typeface="Arial"/>
              </a:rPr>
              <a:t>A DCFSA Plan is a tax-advantaged account that allows you to use </a:t>
            </a:r>
            <a:br>
              <a:rPr lang="en-US" altLang="en-US" sz="2000" dirty="0">
                <a:solidFill>
                  <a:schemeClr val="bg1"/>
                </a:solidFill>
                <a:latin typeface="Arial"/>
                <a:cs typeface="Arial"/>
              </a:rPr>
            </a:br>
            <a:r>
              <a:rPr lang="en-US" altLang="en-US" sz="2000" dirty="0">
                <a:solidFill>
                  <a:schemeClr val="bg1"/>
                </a:solidFill>
                <a:latin typeface="Arial"/>
                <a:cs typeface="Arial"/>
              </a:rPr>
              <a:t>pre-tax dollars to pay for eligible </a:t>
            </a:r>
            <a:br>
              <a:rPr lang="en-US" altLang="en-US" sz="2000" dirty="0">
                <a:solidFill>
                  <a:schemeClr val="bg1"/>
                </a:solidFill>
                <a:latin typeface="Arial"/>
                <a:cs typeface="Arial"/>
              </a:rPr>
            </a:br>
            <a:r>
              <a:rPr lang="en-US" altLang="en-US" sz="2000" dirty="0">
                <a:solidFill>
                  <a:schemeClr val="bg1"/>
                </a:solidFill>
                <a:latin typeface="Arial"/>
                <a:cs typeface="Arial"/>
              </a:rPr>
              <a:t>child and elder care while you work.</a:t>
            </a:r>
            <a:endParaRPr lang="en-US" altLang="en-US" sz="2000" b="1" dirty="0">
              <a:solidFill>
                <a:schemeClr val="bg1"/>
              </a:solidFill>
              <a:latin typeface="Arial"/>
              <a:cs typeface="Arial"/>
            </a:endParaRPr>
          </a:p>
          <a:p>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E17F6D-E65B-C1F4-5DB9-F5250C3AE0FB}"/>
              </a:ext>
            </a:extLst>
          </p:cNvPr>
          <p:cNvSpPr>
            <a:spLocks noGrp="1"/>
          </p:cNvSpPr>
          <p:nvPr>
            <p:ph type="body" sz="quarter" idx="12"/>
          </p:nvPr>
        </p:nvSpPr>
        <p:spPr>
          <a:xfrm>
            <a:off x="588663" y="1651820"/>
            <a:ext cx="6667922" cy="4469281"/>
          </a:xfrm>
        </p:spPr>
        <p:txBody>
          <a:bodyPr/>
          <a:lstStyle/>
          <a:p>
            <a:pPr defTabSz="914400">
              <a:lnSpc>
                <a:spcPct val="120000"/>
              </a:lnSpc>
              <a:spcBef>
                <a:spcPct val="0"/>
              </a:spcBef>
              <a:defRPr/>
            </a:pPr>
            <a:r>
              <a:rPr lang="en-US" sz="1800" dirty="0">
                <a:solidFill>
                  <a:srgbClr val="7030A0"/>
                </a:solidFill>
                <a:latin typeface="Arial" panose="020B0604020202020204" pitchFamily="34" charset="0"/>
              </a:rPr>
              <a:t>To be reimbursed through your Dependent Care Account Plan for child and dependent day care services, you must meet the following conditions:</a:t>
            </a:r>
          </a:p>
          <a:p>
            <a:pPr defTabSz="914400">
              <a:lnSpc>
                <a:spcPct val="120000"/>
              </a:lnSpc>
              <a:spcBef>
                <a:spcPct val="0"/>
              </a:spcBef>
              <a:defRPr/>
            </a:pPr>
            <a:endParaRPr lang="en-US" dirty="0">
              <a:solidFill>
                <a:srgbClr val="000000"/>
              </a:solidFill>
              <a:latin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cs typeface="Arial" panose="020B0604020202020204" pitchFamily="34" charset="0"/>
              </a:rPr>
              <a:t>The childcare or elder care costs must be for time that you or you and your spouse are working or looking for work, in full-time school, or if care if for an adult – the adult must be physically or mentally incapable of self-care.</a:t>
            </a:r>
          </a:p>
          <a:p>
            <a:pPr marL="285750" indent="-285750">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en-US" dirty="0">
                <a:latin typeface="Arial" panose="020B0604020202020204" pitchFamily="34" charset="0"/>
                <a:cs typeface="Arial" panose="020B0604020202020204" pitchFamily="34" charset="0"/>
              </a:rPr>
              <a:t>You can’t use the DCFSA to pay someone who is your dependent on your federal tax return or to your child who is under age 19. For example, you cannot pay your oldest child to baby-sit your toddler and get reimbursed through this plan. </a:t>
            </a:r>
          </a:p>
          <a:p>
            <a:pPr defTabSz="914400">
              <a:lnSpc>
                <a:spcPct val="120000"/>
              </a:lnSpc>
              <a:spcBef>
                <a:spcPct val="0"/>
              </a:spcBef>
              <a:defRPr/>
            </a:pPr>
            <a:endParaRPr lang="en-US" sz="1000" dirty="0">
              <a:solidFill>
                <a:srgbClr val="000000"/>
              </a:solidFill>
              <a:latin typeface="Arial" panose="020B0604020202020204" pitchFamily="34" charset="0"/>
            </a:endParaRPr>
          </a:p>
          <a:p>
            <a:endParaRPr lang="en-US" dirty="0"/>
          </a:p>
        </p:txBody>
      </p:sp>
      <p:sp>
        <p:nvSpPr>
          <p:cNvPr id="6" name="Text Placeholder 5">
            <a:extLst>
              <a:ext uri="{FF2B5EF4-FFF2-40B4-BE49-F238E27FC236}">
                <a16:creationId xmlns:a16="http://schemas.microsoft.com/office/drawing/2014/main" id="{909892C4-1A11-D55D-E28E-215BBF1153B4}"/>
              </a:ext>
            </a:extLst>
          </p:cNvPr>
          <p:cNvSpPr>
            <a:spLocks noGrp="1"/>
          </p:cNvSpPr>
          <p:nvPr>
            <p:ph type="body" sz="quarter" idx="13"/>
          </p:nvPr>
        </p:nvSpPr>
        <p:spPr/>
        <p:txBody>
          <a:bodyPr/>
          <a:lstStyle/>
          <a:p>
            <a:r>
              <a:rPr lang="en-US" dirty="0"/>
              <a:t>Am I Eligible for This?</a:t>
            </a:r>
          </a:p>
        </p:txBody>
      </p:sp>
      <p:pic>
        <p:nvPicPr>
          <p:cNvPr id="4" name="Picture 3" descr="A picture containing sitting, indoor, person, person&#10;&#10;Description automatically generated">
            <a:extLst>
              <a:ext uri="{FF2B5EF4-FFF2-40B4-BE49-F238E27FC236}">
                <a16:creationId xmlns:a16="http://schemas.microsoft.com/office/drawing/2014/main" id="{A8E4401C-194D-409A-AAB3-CD8ED9570C8E}"/>
              </a:ext>
            </a:extLst>
          </p:cNvPr>
          <p:cNvPicPr>
            <a:picLocks noChangeAspect="1"/>
          </p:cNvPicPr>
          <p:nvPr/>
        </p:nvPicPr>
        <p:blipFill>
          <a:blip r:embed="rId3"/>
          <a:stretch>
            <a:fillRect/>
          </a:stretch>
        </p:blipFill>
        <p:spPr>
          <a:xfrm>
            <a:off x="7495584" y="2356568"/>
            <a:ext cx="4172097" cy="2783040"/>
          </a:xfrm>
          <a:prstGeom prst="round2Diag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40C080-6FD7-43A4-9945-10B02E00E404}"/>
              </a:ext>
            </a:extLst>
          </p:cNvPr>
          <p:cNvSpPr>
            <a:spLocks noGrp="1"/>
          </p:cNvSpPr>
          <p:nvPr>
            <p:ph type="body" sz="quarter" idx="12"/>
          </p:nvPr>
        </p:nvSpPr>
        <p:spPr>
          <a:xfrm>
            <a:off x="590769" y="1988622"/>
            <a:ext cx="10914594" cy="1440378"/>
          </a:xfrm>
        </p:spPr>
        <p:txBody>
          <a:bodyPr>
            <a:normAutofit fontScale="92500"/>
          </a:bodyPr>
          <a:lstStyle/>
          <a:p>
            <a:pPr marL="0" indent="0">
              <a:buNone/>
            </a:pPr>
            <a:r>
              <a:rPr lang="en-US" dirty="0"/>
              <a:t>What Do These Accounts Cover?</a:t>
            </a:r>
          </a:p>
        </p:txBody>
      </p:sp>
    </p:spTree>
    <p:extLst>
      <p:ext uri="{BB962C8B-B14F-4D97-AF65-F5344CB8AC3E}">
        <p14:creationId xmlns:p14="http://schemas.microsoft.com/office/powerpoint/2010/main" val="31171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6E001D-409B-F566-74FB-28F9CC13E67D}"/>
              </a:ext>
            </a:extLst>
          </p:cNvPr>
          <p:cNvSpPr>
            <a:spLocks noGrp="1"/>
          </p:cNvSpPr>
          <p:nvPr>
            <p:ph type="body" sz="quarter" idx="12"/>
          </p:nvPr>
        </p:nvSpPr>
        <p:spPr>
          <a:xfrm>
            <a:off x="588663" y="1310597"/>
            <a:ext cx="6643847" cy="4841269"/>
          </a:xfrm>
        </p:spPr>
        <p:txBody>
          <a:bodyPr>
            <a:normAutofit/>
          </a:bodyPr>
          <a:lstStyle/>
          <a:p>
            <a:pPr>
              <a:lnSpc>
                <a:spcPct val="120000"/>
              </a:lnSpc>
              <a:spcBef>
                <a:spcPts val="600"/>
              </a:spcBef>
              <a:defRPr/>
            </a:pPr>
            <a:r>
              <a:rPr lang="en-US" altLang="en-US" sz="1800" b="1" dirty="0">
                <a:latin typeface="Arial" panose="020B0604020202020204" pitchFamily="34" charset="0"/>
                <a:cs typeface="Arial" panose="020B0604020202020204" pitchFamily="34" charset="0"/>
              </a:rPr>
              <a:t>Expenses for DCFSA Plan include</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Before school or after school care (other than tuition expenses)</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Licensed day care centers</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Nursery schools or pre-schools</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Placement fees for dependent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care providers, such as au pairs</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Childcare at a day camp, nursery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school, or by a private sitter</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Summer or holiday day camps </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Late pick-up fees</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Custodial care for dependent adults </a:t>
            </a:r>
          </a:p>
          <a:p>
            <a:pPr lvl="1">
              <a:lnSpc>
                <a:spcPct val="120000"/>
              </a:lnSpc>
              <a:spcBef>
                <a:spcPts val="600"/>
              </a:spcBef>
              <a:buClr>
                <a:srgbClr val="82BC00"/>
              </a:buClr>
              <a:defRPr/>
            </a:pPr>
            <a:r>
              <a:rPr lang="en-US" altLang="en-US" dirty="0">
                <a:latin typeface="Arial" panose="020B0604020202020204" pitchFamily="34" charset="0"/>
                <a:cs typeface="Arial" panose="020B0604020202020204" pitchFamily="34" charset="0"/>
              </a:rPr>
              <a:t>Care of an incapacitated adult at least 8 hours a day, if adult lives with you</a:t>
            </a:r>
          </a:p>
          <a:p>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9F0336F-E5E5-738A-3A5E-C988F299D185}"/>
              </a:ext>
            </a:extLst>
          </p:cNvPr>
          <p:cNvSpPr>
            <a:spLocks noGrp="1"/>
          </p:cNvSpPr>
          <p:nvPr>
            <p:ph type="body" sz="quarter" idx="13"/>
          </p:nvPr>
        </p:nvSpPr>
        <p:spPr/>
        <p:txBody>
          <a:bodyPr/>
          <a:lstStyle/>
          <a:p>
            <a:r>
              <a:rPr lang="en-US" dirty="0">
                <a:latin typeface="Open Sans" panose="020B0606030504020204" pitchFamily="34" charset="0"/>
              </a:rPr>
              <a:t>How Can I Use the DCFSA Plan?</a:t>
            </a:r>
          </a:p>
        </p:txBody>
      </p:sp>
      <p:pic>
        <p:nvPicPr>
          <p:cNvPr id="6" name="Picture 5" descr="A child sitting at a table&#10;&#10;Description automatically generated">
            <a:extLst>
              <a:ext uri="{FF2B5EF4-FFF2-40B4-BE49-F238E27FC236}">
                <a16:creationId xmlns:a16="http://schemas.microsoft.com/office/drawing/2014/main" id="{B35AC1F2-1856-44EF-8400-18D99CE19595}"/>
              </a:ext>
            </a:extLst>
          </p:cNvPr>
          <p:cNvPicPr>
            <a:picLocks noChangeAspect="1"/>
          </p:cNvPicPr>
          <p:nvPr/>
        </p:nvPicPr>
        <p:blipFill>
          <a:blip r:embed="rId3"/>
          <a:stretch>
            <a:fillRect/>
          </a:stretch>
        </p:blipFill>
        <p:spPr>
          <a:xfrm>
            <a:off x="7232510" y="2502228"/>
            <a:ext cx="4140341" cy="2761857"/>
          </a:xfrm>
          <a:prstGeom prst="round2Diag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4E53AEE-2D7B-4578-EC58-65545FC66925}"/>
              </a:ext>
            </a:extLst>
          </p:cNvPr>
          <p:cNvSpPr>
            <a:spLocks noGrp="1"/>
          </p:cNvSpPr>
          <p:nvPr>
            <p:ph type="body" sz="quarter" idx="12"/>
          </p:nvPr>
        </p:nvSpPr>
        <p:spPr>
          <a:xfrm>
            <a:off x="588663" y="1651820"/>
            <a:ext cx="6105214" cy="4469281"/>
          </a:xfrm>
        </p:spPr>
        <p:txBody>
          <a:bodyPr>
            <a:normAutofit/>
          </a:bodyPr>
          <a:lstStyle/>
          <a:p>
            <a:pPr marL="342900" indent="-342900">
              <a:buFont typeface="Arial" panose="020B0604020202020204" pitchFamily="34" charset="0"/>
              <a:buChar char="•"/>
            </a:pPr>
            <a:r>
              <a:rPr lang="en-US" altLang="en-US" sz="2000" dirty="0">
                <a:highlight>
                  <a:srgbClr val="FFFF00"/>
                </a:highlight>
                <a:latin typeface="Arial" panose="020B0604020202020204" pitchFamily="34" charset="0"/>
                <a:cs typeface="Arial" panose="020B0604020202020204" pitchFamily="34" charset="0"/>
              </a:rPr>
              <a:t>Use your MyChoice Accounts debit card to pay qualified child or elder care providers.</a:t>
            </a:r>
          </a:p>
          <a:p>
            <a:pPr marL="342900" indent="-3429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Or pay out of pocket and get reimbursed.</a:t>
            </a:r>
          </a:p>
          <a:p>
            <a:pPr marL="342900" indent="-3429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Submit your claims or documentation online or through the </a:t>
            </a:r>
            <a:r>
              <a:rPr lang="en-US" altLang="en-US" sz="2000" dirty="0" err="1">
                <a:latin typeface="Arial" panose="020B0604020202020204" pitchFamily="34" charset="0"/>
                <a:cs typeface="Arial" panose="020B0604020202020204" pitchFamily="34" charset="0"/>
              </a:rPr>
              <a:t>MyChoice</a:t>
            </a:r>
            <a:r>
              <a:rPr lang="en-US" altLang="en-US" sz="2000" dirty="0">
                <a:ea typeface="Open Sans" panose="020B0606030504020204" pitchFamily="34" charset="0"/>
              </a:rPr>
              <a:t>®️</a:t>
            </a:r>
            <a:r>
              <a:rPr lang="en-US" altLang="en-US" sz="2000" dirty="0">
                <a:latin typeface="Arial" panose="020B0604020202020204" pitchFamily="34" charset="0"/>
                <a:cs typeface="Arial" panose="020B0604020202020204" pitchFamily="34" charset="0"/>
              </a:rPr>
              <a:t> benefits app.</a:t>
            </a:r>
          </a:p>
          <a:p>
            <a:pPr marL="342900" indent="-342900">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Always submit your documentation for dependent care expenses, so we can approve them, per the IRS.</a:t>
            </a:r>
          </a:p>
          <a:p>
            <a:endParaRPr lang="en-US" sz="2000" dirty="0"/>
          </a:p>
        </p:txBody>
      </p:sp>
      <p:sp>
        <p:nvSpPr>
          <p:cNvPr id="3" name="Text Placeholder 2">
            <a:extLst>
              <a:ext uri="{FF2B5EF4-FFF2-40B4-BE49-F238E27FC236}">
                <a16:creationId xmlns:a16="http://schemas.microsoft.com/office/drawing/2014/main" id="{FBD8375F-F4DB-45FB-B140-204DF606A2DA}"/>
              </a:ext>
            </a:extLst>
          </p:cNvPr>
          <p:cNvSpPr>
            <a:spLocks noGrp="1"/>
          </p:cNvSpPr>
          <p:nvPr>
            <p:ph type="body" sz="quarter" idx="13"/>
          </p:nvPr>
        </p:nvSpPr>
        <p:spPr>
          <a:xfrm>
            <a:off x="590768" y="343300"/>
            <a:ext cx="9242311" cy="580281"/>
          </a:xfrm>
          <a:prstGeom prst="roundRect">
            <a:avLst/>
          </a:prstGeom>
        </p:spPr>
        <p:txBody>
          <a:bodyPr>
            <a:normAutofit fontScale="92500" lnSpcReduction="10000"/>
          </a:bodyPr>
          <a:lstStyle/>
          <a:p>
            <a:r>
              <a:rPr lang="en-US" dirty="0"/>
              <a:t>Paying for Care</a:t>
            </a:r>
          </a:p>
        </p:txBody>
      </p:sp>
      <p:pic>
        <p:nvPicPr>
          <p:cNvPr id="5" name="Picture 4" descr="A person and a child sitting on a couch looking at a book&#10;&#10;Description automatically generated with medium confidence">
            <a:extLst>
              <a:ext uri="{FF2B5EF4-FFF2-40B4-BE49-F238E27FC236}">
                <a16:creationId xmlns:a16="http://schemas.microsoft.com/office/drawing/2014/main" id="{291E9887-2BE4-4BC4-B411-343F138BCA3F}"/>
              </a:ext>
            </a:extLst>
          </p:cNvPr>
          <p:cNvPicPr>
            <a:picLocks noChangeAspect="1"/>
          </p:cNvPicPr>
          <p:nvPr/>
        </p:nvPicPr>
        <p:blipFill>
          <a:blip r:embed="rId3"/>
          <a:stretch>
            <a:fillRect/>
          </a:stretch>
        </p:blipFill>
        <p:spPr>
          <a:xfrm>
            <a:off x="7096252" y="2085646"/>
            <a:ext cx="4032438" cy="2686707"/>
          </a:xfrm>
          <a:prstGeom prst="roundRect">
            <a:avLst/>
          </a:prstGeom>
        </p:spPr>
      </p:pic>
      <p:sp>
        <p:nvSpPr>
          <p:cNvPr id="8" name="TextBox 7">
            <a:extLst>
              <a:ext uri="{FF2B5EF4-FFF2-40B4-BE49-F238E27FC236}">
                <a16:creationId xmlns:a16="http://schemas.microsoft.com/office/drawing/2014/main" id="{508665F2-87FC-3998-80EE-949B78439EF4}"/>
              </a:ext>
            </a:extLst>
          </p:cNvPr>
          <p:cNvSpPr txBox="1"/>
          <p:nvPr/>
        </p:nvSpPr>
        <p:spPr>
          <a:xfrm>
            <a:off x="827535" y="5356660"/>
            <a:ext cx="6920802" cy="646331"/>
          </a:xfrm>
          <a:prstGeom prst="rect">
            <a:avLst/>
          </a:prstGeom>
          <a:solidFill>
            <a:srgbClr val="FF0000"/>
          </a:solidFill>
          <a:ln>
            <a:solidFill>
              <a:schemeClr val="accent5"/>
            </a:solidFill>
          </a:ln>
        </p:spPr>
        <p:txBody>
          <a:bodyPr wrap="square" rtlCol="0">
            <a:spAutoFit/>
          </a:bodyPr>
          <a:lstStyle/>
          <a:p>
            <a:r>
              <a:rPr lang="en-US" dirty="0">
                <a:solidFill>
                  <a:schemeClr val="bg1"/>
                </a:solidFill>
              </a:rPr>
              <a:t>If you do offer a carded dependent care account, remove the first bullet point..</a:t>
            </a:r>
          </a:p>
        </p:txBody>
      </p:sp>
    </p:spTree>
    <p:extLst>
      <p:ext uri="{BB962C8B-B14F-4D97-AF65-F5344CB8AC3E}">
        <p14:creationId xmlns:p14="http://schemas.microsoft.com/office/powerpoint/2010/main" val="2095927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8200AE-8B08-8FE2-A883-909AB3C6F359}"/>
              </a:ext>
            </a:extLst>
          </p:cNvPr>
          <p:cNvSpPr>
            <a:spLocks noGrp="1"/>
          </p:cNvSpPr>
          <p:nvPr>
            <p:ph type="body" sz="quarter" idx="12"/>
          </p:nvPr>
        </p:nvSpPr>
        <p:spPr>
          <a:xfrm>
            <a:off x="590768" y="1988622"/>
            <a:ext cx="6178331" cy="793953"/>
          </a:xfrm>
        </p:spPr>
        <p:txBody>
          <a:bodyPr>
            <a:normAutofit fontScale="85000" lnSpcReduction="10000"/>
          </a:bodyPr>
          <a:lstStyle/>
          <a:p>
            <a:r>
              <a:rPr lang="en-US" dirty="0"/>
              <a:t>Commuter Benefits</a:t>
            </a:r>
          </a:p>
        </p:txBody>
      </p:sp>
    </p:spTree>
    <p:extLst>
      <p:ext uri="{BB962C8B-B14F-4D97-AF65-F5344CB8AC3E}">
        <p14:creationId xmlns:p14="http://schemas.microsoft.com/office/powerpoint/2010/main" val="316604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B7DF27-A05F-CD75-4FAD-CFF65A254CD9}"/>
              </a:ext>
            </a:extLst>
          </p:cNvPr>
          <p:cNvSpPr>
            <a:spLocks noGrp="1"/>
          </p:cNvSpPr>
          <p:nvPr>
            <p:ph type="body" sz="quarter" idx="13"/>
          </p:nvPr>
        </p:nvSpPr>
        <p:spPr/>
        <p:txBody>
          <a:bodyPr/>
          <a:lstStyle/>
          <a:p>
            <a:r>
              <a:rPr lang="en-US" dirty="0">
                <a:latin typeface="Open Sans" panose="020B0606030504020204" pitchFamily="34" charset="0"/>
              </a:rPr>
              <a:t>What are commuter benefits?</a:t>
            </a:r>
          </a:p>
        </p:txBody>
      </p:sp>
      <p:pic>
        <p:nvPicPr>
          <p:cNvPr id="5" name="Online Media 4" descr="Commuter Benefits">
            <a:hlinkClick r:id="" action="ppaction://media"/>
            <a:extLst>
              <a:ext uri="{FF2B5EF4-FFF2-40B4-BE49-F238E27FC236}">
                <a16:creationId xmlns:a16="http://schemas.microsoft.com/office/drawing/2014/main" id="{865ED7B2-4B63-FBD6-EE1A-113DB65F6D07}"/>
              </a:ext>
            </a:extLst>
          </p:cNvPr>
          <p:cNvPicPr>
            <a:picLocks noRot="1" noChangeAspect="1"/>
          </p:cNvPicPr>
          <p:nvPr>
            <a:videoFile r:link="rId1"/>
          </p:nvPr>
        </p:nvPicPr>
        <p:blipFill>
          <a:blip r:embed="rId4"/>
          <a:stretch>
            <a:fillRect/>
          </a:stretch>
        </p:blipFill>
        <p:spPr>
          <a:xfrm>
            <a:off x="1571361" y="1118001"/>
            <a:ext cx="9380296" cy="5284674"/>
          </a:xfrm>
          <a:prstGeom prst="rect">
            <a:avLst/>
          </a:prstGeom>
        </p:spPr>
      </p:pic>
    </p:spTree>
    <p:extLst>
      <p:ext uri="{BB962C8B-B14F-4D97-AF65-F5344CB8AC3E}">
        <p14:creationId xmlns:p14="http://schemas.microsoft.com/office/powerpoint/2010/main" val="8994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25CF34-4A00-4C36-B63B-5BAE5A253FDE}"/>
              </a:ext>
            </a:extLst>
          </p:cNvPr>
          <p:cNvSpPr>
            <a:spLocks noGrp="1"/>
          </p:cNvSpPr>
          <p:nvPr>
            <p:ph type="body" sz="quarter" idx="12"/>
          </p:nvPr>
        </p:nvSpPr>
        <p:spPr>
          <a:xfrm>
            <a:off x="590768" y="1651820"/>
            <a:ext cx="7275417" cy="4469281"/>
          </a:xfrm>
        </p:spPr>
        <p:txBody>
          <a:bodyPr>
            <a:normAutofit/>
          </a:bodyPr>
          <a:lstStyle/>
          <a:p>
            <a:pPr marL="0" indent="0">
              <a:buNone/>
            </a:pPr>
            <a:endParaRPr lang="en-US" dirty="0"/>
          </a:p>
          <a:p>
            <a:pPr>
              <a:lnSpc>
                <a:spcPct val="150000"/>
              </a:lnSpc>
              <a:spcBef>
                <a:spcPts val="0"/>
              </a:spcBef>
              <a:spcAft>
                <a:spcPts val="2000"/>
              </a:spcAft>
            </a:pPr>
            <a:r>
              <a:rPr lang="en-US" sz="1800" dirty="0">
                <a:latin typeface="Arial" panose="020B0604020202020204" pitchFamily="34" charset="0"/>
                <a:ea typeface="Open Sans" panose="020B0606030504020204" pitchFamily="34" charset="0"/>
                <a:cs typeface="Arial" panose="020B0604020202020204" pitchFamily="34" charset="0"/>
              </a:rPr>
              <a:t>Set aside pre-tax funds for parking expenses (parking at or near your place of work).</a:t>
            </a:r>
          </a:p>
          <a:p>
            <a:pPr>
              <a:spcBef>
                <a:spcPts val="0"/>
              </a:spcBef>
              <a:spcAft>
                <a:spcPts val="2000"/>
              </a:spcAft>
            </a:pPr>
            <a:r>
              <a:rPr lang="en-US" sz="1800" dirty="0">
                <a:latin typeface="Arial" panose="020B0604020202020204" pitchFamily="34" charset="0"/>
                <a:ea typeface="Open Sans" panose="020B0606030504020204" pitchFamily="34" charset="0"/>
                <a:cs typeface="Arial" panose="020B0604020202020204" pitchFamily="34" charset="0"/>
              </a:rPr>
              <a:t>Or Transit expenses, any toll or rider expense related to your commute to work that covers costs for:</a:t>
            </a:r>
          </a:p>
          <a:p>
            <a:pPr lvl="1">
              <a:spcBef>
                <a:spcPts val="0"/>
              </a:spcBef>
              <a:spcAft>
                <a:spcPts val="600"/>
              </a:spcAft>
            </a:pPr>
            <a:r>
              <a:rPr lang="en-US" dirty="0">
                <a:latin typeface="Arial" panose="020B0604020202020204" pitchFamily="34" charset="0"/>
                <a:ea typeface="Open Sans" panose="020B0606030504020204" pitchFamily="34" charset="0"/>
                <a:cs typeface="Arial" panose="020B0604020202020204" pitchFamily="34" charset="0"/>
              </a:rPr>
              <a:t>Train</a:t>
            </a:r>
          </a:p>
          <a:p>
            <a:pPr lvl="1">
              <a:spcBef>
                <a:spcPts val="0"/>
              </a:spcBef>
              <a:spcAft>
                <a:spcPts val="600"/>
              </a:spcAft>
            </a:pPr>
            <a:r>
              <a:rPr lang="en-US" dirty="0">
                <a:latin typeface="Arial" panose="020B0604020202020204" pitchFamily="34" charset="0"/>
                <a:ea typeface="Open Sans" panose="020B0606030504020204" pitchFamily="34" charset="0"/>
                <a:cs typeface="Arial" panose="020B0604020202020204" pitchFamily="34" charset="0"/>
              </a:rPr>
              <a:t>Subway/Metro</a:t>
            </a:r>
          </a:p>
          <a:p>
            <a:pPr lvl="1">
              <a:spcBef>
                <a:spcPts val="0"/>
              </a:spcBef>
              <a:spcAft>
                <a:spcPts val="600"/>
              </a:spcAft>
            </a:pPr>
            <a:r>
              <a:rPr lang="en-US" dirty="0">
                <a:latin typeface="Arial" panose="020B0604020202020204" pitchFamily="34" charset="0"/>
                <a:ea typeface="Open Sans" panose="020B0606030504020204" pitchFamily="34" charset="0"/>
                <a:cs typeface="Arial" panose="020B0604020202020204" pitchFamily="34" charset="0"/>
              </a:rPr>
              <a:t>Bus</a:t>
            </a:r>
          </a:p>
          <a:p>
            <a:pPr lvl="1">
              <a:spcBef>
                <a:spcPts val="0"/>
              </a:spcBef>
              <a:spcAft>
                <a:spcPts val="600"/>
              </a:spcAft>
            </a:pPr>
            <a:r>
              <a:rPr lang="en-US" dirty="0">
                <a:latin typeface="Arial" panose="020B0604020202020204" pitchFamily="34" charset="0"/>
                <a:ea typeface="Open Sans" panose="020B0606030504020204" pitchFamily="34" charset="0"/>
                <a:cs typeface="Arial" panose="020B0604020202020204" pitchFamily="34" charset="0"/>
              </a:rPr>
              <a:t>Ferry</a:t>
            </a:r>
          </a:p>
          <a:p>
            <a:pPr lvl="1">
              <a:spcBef>
                <a:spcPts val="0"/>
              </a:spcBef>
              <a:spcAft>
                <a:spcPts val="600"/>
              </a:spcAft>
            </a:pPr>
            <a:r>
              <a:rPr lang="en-US" dirty="0">
                <a:latin typeface="Arial" panose="020B0604020202020204" pitchFamily="34" charset="0"/>
                <a:ea typeface="Open Sans" panose="020B0606030504020204" pitchFamily="34" charset="0"/>
                <a:cs typeface="Arial" panose="020B0604020202020204" pitchFamily="34" charset="0"/>
              </a:rPr>
              <a:t>Vanpool service, </a:t>
            </a:r>
            <a:r>
              <a:rPr lang="en-US" dirty="0" err="1">
                <a:latin typeface="Arial" panose="020B0604020202020204" pitchFamily="34" charset="0"/>
                <a:ea typeface="Open Sans" panose="020B0606030504020204" pitchFamily="34" charset="0"/>
                <a:cs typeface="Arial" panose="020B0604020202020204" pitchFamily="34" charset="0"/>
              </a:rPr>
              <a:t>UberPool</a:t>
            </a:r>
            <a:r>
              <a:rPr lang="en-US" dirty="0">
                <a:latin typeface="Arial" panose="020B0604020202020204" pitchFamily="34" charset="0"/>
                <a:ea typeface="Open Sans" panose="020B0606030504020204" pitchFamily="34" charset="0"/>
                <a:cs typeface="Arial" panose="020B0604020202020204" pitchFamily="34" charset="0"/>
              </a:rPr>
              <a:t>, Lyft Shared</a:t>
            </a:r>
          </a:p>
          <a:p>
            <a:pPr marL="0" indent="0">
              <a:buNone/>
            </a:pPr>
            <a:endParaRPr lang="en-US" dirty="0"/>
          </a:p>
        </p:txBody>
      </p:sp>
      <p:sp>
        <p:nvSpPr>
          <p:cNvPr id="7" name="Text Placeholder 6">
            <a:extLst>
              <a:ext uri="{FF2B5EF4-FFF2-40B4-BE49-F238E27FC236}">
                <a16:creationId xmlns:a16="http://schemas.microsoft.com/office/drawing/2014/main" id="{00714040-101D-C5EC-C4EE-6FD94B446462}"/>
              </a:ext>
            </a:extLst>
          </p:cNvPr>
          <p:cNvSpPr>
            <a:spLocks noGrp="1"/>
          </p:cNvSpPr>
          <p:nvPr>
            <p:ph type="body" sz="quarter" idx="13"/>
          </p:nvPr>
        </p:nvSpPr>
        <p:spPr/>
        <p:txBody>
          <a:bodyPr/>
          <a:lstStyle/>
          <a:p>
            <a:r>
              <a:rPr lang="en-US" dirty="0">
                <a:latin typeface="Open Sans" panose="020B0606030504020204" pitchFamily="34" charset="0"/>
              </a:rPr>
              <a:t>Commuter Benefits</a:t>
            </a:r>
          </a:p>
        </p:txBody>
      </p:sp>
      <p:sp>
        <p:nvSpPr>
          <p:cNvPr id="4" name="Subtitle 3">
            <a:extLst>
              <a:ext uri="{FF2B5EF4-FFF2-40B4-BE49-F238E27FC236}">
                <a16:creationId xmlns:a16="http://schemas.microsoft.com/office/drawing/2014/main" id="{C258D07E-AB26-FBBF-AD81-AB3BF3B71347}"/>
              </a:ext>
            </a:extLst>
          </p:cNvPr>
          <p:cNvSpPr>
            <a:spLocks noGrp="1"/>
          </p:cNvSpPr>
          <p:nvPr>
            <p:ph type="subTitle" idx="1"/>
          </p:nvPr>
        </p:nvSpPr>
        <p:spPr/>
        <p:txBody>
          <a:bodyPr/>
          <a:lstStyle/>
          <a:p>
            <a:r>
              <a:rPr lang="en-US" dirty="0"/>
              <a:t>Pre-tax Benefits for Parking and/or Transit</a:t>
            </a:r>
          </a:p>
          <a:p>
            <a:endParaRPr lang="en-US" dirty="0"/>
          </a:p>
        </p:txBody>
      </p:sp>
      <p:pic>
        <p:nvPicPr>
          <p:cNvPr id="9" name="Picture 8" descr="A picture containing accessory, umbrella, dome, vector graphics&#10;&#10;Description automatically generated">
            <a:extLst>
              <a:ext uri="{FF2B5EF4-FFF2-40B4-BE49-F238E27FC236}">
                <a16:creationId xmlns:a16="http://schemas.microsoft.com/office/drawing/2014/main" id="{F1E45990-0B2A-C9E8-C6DF-0AA05625398C}"/>
              </a:ext>
            </a:extLst>
          </p:cNvPr>
          <p:cNvPicPr>
            <a:picLocks noChangeAspect="1"/>
          </p:cNvPicPr>
          <p:nvPr/>
        </p:nvPicPr>
        <p:blipFill>
          <a:blip r:embed="rId3"/>
          <a:stretch>
            <a:fillRect/>
          </a:stretch>
        </p:blipFill>
        <p:spPr>
          <a:xfrm>
            <a:off x="9106791" y="744320"/>
            <a:ext cx="2396537" cy="1505263"/>
          </a:xfrm>
          <a:prstGeom prst="rect">
            <a:avLst/>
          </a:prstGeom>
          <a:effectLst>
            <a:outerShdw blurRad="50800" dist="38100" dir="2700000" algn="tl" rotWithShape="0">
              <a:prstClr val="black">
                <a:alpha val="40000"/>
              </a:prstClr>
            </a:outerShdw>
          </a:effectLst>
        </p:spPr>
      </p:pic>
      <p:pic>
        <p:nvPicPr>
          <p:cNvPr id="10" name="Picture 9" descr="A blue card with white text&#10;&#10;Description automatically generated">
            <a:extLst>
              <a:ext uri="{FF2B5EF4-FFF2-40B4-BE49-F238E27FC236}">
                <a16:creationId xmlns:a16="http://schemas.microsoft.com/office/drawing/2014/main" id="{D411E171-B32B-9FD8-0528-65B89CB82273}"/>
              </a:ext>
            </a:extLst>
          </p:cNvPr>
          <p:cNvPicPr>
            <a:picLocks noChangeAspect="1"/>
          </p:cNvPicPr>
          <p:nvPr/>
        </p:nvPicPr>
        <p:blipFill>
          <a:blip r:embed="rId4"/>
          <a:stretch>
            <a:fillRect/>
          </a:stretch>
        </p:blipFill>
        <p:spPr>
          <a:xfrm rot="21021109">
            <a:off x="8614994" y="1358191"/>
            <a:ext cx="1503241" cy="2356308"/>
          </a:xfrm>
          <a:prstGeom prst="rect">
            <a:avLst/>
          </a:prstGeom>
        </p:spPr>
      </p:pic>
      <p:pic>
        <p:nvPicPr>
          <p:cNvPr id="6" name="Graphic 5">
            <a:extLst>
              <a:ext uri="{FF2B5EF4-FFF2-40B4-BE49-F238E27FC236}">
                <a16:creationId xmlns:a16="http://schemas.microsoft.com/office/drawing/2014/main" id="{B0481126-EA79-1CAF-5D92-213599F15D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7040" y="3823805"/>
            <a:ext cx="2459148" cy="2459148"/>
          </a:xfrm>
          <a:prstGeom prst="rect">
            <a:avLst/>
          </a:prstGeom>
        </p:spPr>
      </p:pic>
    </p:spTree>
    <p:extLst>
      <p:ext uri="{BB962C8B-B14F-4D97-AF65-F5344CB8AC3E}">
        <p14:creationId xmlns:p14="http://schemas.microsoft.com/office/powerpoint/2010/main" val="1706891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C8C4BA-20AA-826F-B979-A6A096315992}"/>
              </a:ext>
            </a:extLst>
          </p:cNvPr>
          <p:cNvSpPr>
            <a:spLocks noGrp="1"/>
          </p:cNvSpPr>
          <p:nvPr>
            <p:ph type="body" sz="quarter" idx="12"/>
          </p:nvPr>
        </p:nvSpPr>
        <p:spPr>
          <a:xfrm>
            <a:off x="590768" y="1651820"/>
            <a:ext cx="6759914" cy="4469281"/>
          </a:xfrm>
        </p:spPr>
        <p:txBody>
          <a:bodyPr/>
          <a:lstStyle/>
          <a:p>
            <a:pPr marL="285750" indent="-285750">
              <a:spcBef>
                <a:spcPts val="600"/>
              </a:spcBef>
              <a:spcAft>
                <a:spcPts val="600"/>
              </a:spcAft>
              <a:buFont typeface="Arial" panose="020B0604020202020204" pitchFamily="34" charset="0"/>
              <a:buChar char="•"/>
            </a:pPr>
            <a:r>
              <a:rPr lang="en-US" sz="2000" dirty="0">
                <a:ea typeface="Open Sans" panose="020B0606030504020204" pitchFamily="34" charset="0"/>
              </a:rPr>
              <a:t>Set aside up to $315/month for parking, transit, or both.</a:t>
            </a:r>
          </a:p>
          <a:p>
            <a:pPr marL="285750" indent="-285750">
              <a:spcBef>
                <a:spcPts val="600"/>
              </a:spcBef>
              <a:spcAft>
                <a:spcPts val="600"/>
              </a:spcAft>
              <a:buFont typeface="Arial" panose="020B0604020202020204" pitchFamily="34" charset="0"/>
              <a:buChar char="•"/>
            </a:pPr>
            <a:r>
              <a:rPr lang="en-US" sz="2000" dirty="0">
                <a:ea typeface="Open Sans" panose="020B0606030504020204" pitchFamily="34" charset="0"/>
              </a:rPr>
              <a:t>Set aside what you think you will USE each month.</a:t>
            </a:r>
          </a:p>
          <a:p>
            <a:pPr marL="285750" indent="-285750">
              <a:spcBef>
                <a:spcPts val="600"/>
              </a:spcBef>
              <a:spcAft>
                <a:spcPts val="600"/>
              </a:spcAft>
              <a:buFont typeface="Arial" panose="020B0604020202020204" pitchFamily="34" charset="0"/>
              <a:buChar char="•"/>
            </a:pPr>
            <a:r>
              <a:rPr lang="en-US" sz="2000" dirty="0">
                <a:ea typeface="Open Sans" panose="020B0606030504020204" pitchFamily="34" charset="0"/>
              </a:rPr>
              <a:t>Use your MyChoice Accounts debit card to pay at parking kiosks or to purchase transit fare/passes or pay/reload on transit apps.</a:t>
            </a:r>
          </a:p>
          <a:p>
            <a:pPr marL="285750" indent="-285750">
              <a:spcBef>
                <a:spcPts val="600"/>
              </a:spcBef>
              <a:spcAft>
                <a:spcPts val="600"/>
              </a:spcAft>
              <a:buFont typeface="Arial" panose="020B0604020202020204" pitchFamily="34" charset="0"/>
              <a:buChar char="•"/>
            </a:pPr>
            <a:r>
              <a:rPr lang="en-US" sz="2000" dirty="0">
                <a:ea typeface="Open Sans" panose="020B0606030504020204" pitchFamily="34" charset="0"/>
              </a:rPr>
              <a:t>IRS rules do not allow reimbursement for </a:t>
            </a:r>
            <a:r>
              <a:rPr lang="en-US" sz="2000" b="1" dirty="0">
                <a:ea typeface="Open Sans" panose="020B0606030504020204" pitchFamily="34" charset="0"/>
              </a:rPr>
              <a:t>transit costs paid out of pocket</a:t>
            </a:r>
            <a:r>
              <a:rPr lang="en-US" sz="2000" dirty="0">
                <a:ea typeface="Open Sans" panose="020B0606030504020204" pitchFamily="34" charset="0"/>
              </a:rPr>
              <a:t>—use your card!</a:t>
            </a:r>
          </a:p>
          <a:p>
            <a:pPr marL="285750" indent="-285750">
              <a:spcBef>
                <a:spcPts val="600"/>
              </a:spcBef>
              <a:spcAft>
                <a:spcPts val="600"/>
              </a:spcAft>
              <a:buFont typeface="Arial" panose="020B0604020202020204" pitchFamily="34" charset="0"/>
              <a:buChar char="•"/>
            </a:pPr>
            <a:r>
              <a:rPr lang="en-US" sz="2000" dirty="0">
                <a:ea typeface="Open Sans" panose="020B0606030504020204" pitchFamily="34" charset="0"/>
              </a:rPr>
              <a:t>Change your election at any time based on your current commuting status.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4DEC76D0-88E2-0425-AB25-08264712F646}"/>
              </a:ext>
            </a:extLst>
          </p:cNvPr>
          <p:cNvSpPr>
            <a:spLocks noGrp="1"/>
          </p:cNvSpPr>
          <p:nvPr>
            <p:ph type="body" sz="quarter" idx="13"/>
          </p:nvPr>
        </p:nvSpPr>
        <p:spPr/>
        <p:txBody>
          <a:bodyPr/>
          <a:lstStyle/>
          <a:p>
            <a:r>
              <a:rPr lang="en-US" dirty="0"/>
              <a:t>How Do Commuter Benefits Work?</a:t>
            </a:r>
          </a:p>
        </p:txBody>
      </p:sp>
      <p:pic>
        <p:nvPicPr>
          <p:cNvPr id="4" name="Picture 3" descr="A person wearing headphones&#10;&#10;Description automatically generated with low confidence">
            <a:extLst>
              <a:ext uri="{FF2B5EF4-FFF2-40B4-BE49-F238E27FC236}">
                <a16:creationId xmlns:a16="http://schemas.microsoft.com/office/drawing/2014/main" id="{CD19140D-F583-4F2F-9DD6-90056C87136D}"/>
              </a:ext>
            </a:extLst>
          </p:cNvPr>
          <p:cNvPicPr>
            <a:picLocks noChangeAspect="1"/>
          </p:cNvPicPr>
          <p:nvPr/>
        </p:nvPicPr>
        <p:blipFill>
          <a:blip r:embed="rId3"/>
          <a:stretch>
            <a:fillRect/>
          </a:stretch>
        </p:blipFill>
        <p:spPr>
          <a:xfrm>
            <a:off x="7511456" y="1984695"/>
            <a:ext cx="4336412" cy="2888610"/>
          </a:xfrm>
          <a:prstGeom prst="roundRect">
            <a:avLst/>
          </a:prstGeom>
        </p:spPr>
      </p:pic>
    </p:spTree>
    <p:extLst>
      <p:ext uri="{BB962C8B-B14F-4D97-AF65-F5344CB8AC3E}">
        <p14:creationId xmlns:p14="http://schemas.microsoft.com/office/powerpoint/2010/main" val="94812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C3D6D-D6A0-462E-A652-38549AAA45D6}"/>
              </a:ext>
            </a:extLst>
          </p:cNvPr>
          <p:cNvSpPr>
            <a:spLocks noGrp="1"/>
          </p:cNvSpPr>
          <p:nvPr>
            <p:ph type="body" sz="quarter" idx="12"/>
          </p:nvPr>
        </p:nvSpPr>
        <p:spPr>
          <a:xfrm>
            <a:off x="590768" y="1988622"/>
            <a:ext cx="6958893" cy="1106270"/>
          </a:xfrm>
        </p:spPr>
        <p:txBody>
          <a:bodyPr>
            <a:normAutofit fontScale="77500" lnSpcReduction="20000"/>
          </a:bodyPr>
          <a:lstStyle/>
          <a:p>
            <a:pPr marL="0" indent="0">
              <a:buNone/>
            </a:pPr>
            <a:r>
              <a:rPr lang="en-US" dirty="0"/>
              <a:t>Accessing Your Accounts</a:t>
            </a:r>
          </a:p>
        </p:txBody>
      </p:sp>
    </p:spTree>
    <p:extLst>
      <p:ext uri="{BB962C8B-B14F-4D97-AF65-F5344CB8AC3E}">
        <p14:creationId xmlns:p14="http://schemas.microsoft.com/office/powerpoint/2010/main" val="3913717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6A2B69-DD50-77FD-4518-186791A699C8}"/>
              </a:ext>
            </a:extLst>
          </p:cNvPr>
          <p:cNvGrpSpPr/>
          <p:nvPr/>
        </p:nvGrpSpPr>
        <p:grpSpPr>
          <a:xfrm>
            <a:off x="6096000" y="217633"/>
            <a:ext cx="6334696" cy="5641848"/>
            <a:chOff x="6346254" y="471984"/>
            <a:chExt cx="6334696" cy="5641848"/>
          </a:xfrm>
        </p:grpSpPr>
        <p:pic>
          <p:nvPicPr>
            <p:cNvPr id="7" name="Picture 6" descr="Shape, rectangle&#10;&#10;Description automatically generated">
              <a:extLst>
                <a:ext uri="{FF2B5EF4-FFF2-40B4-BE49-F238E27FC236}">
                  <a16:creationId xmlns:a16="http://schemas.microsoft.com/office/drawing/2014/main" id="{1A1AE0BE-5B6B-4080-BC4A-5E5D5030AA3D}"/>
                </a:ext>
              </a:extLst>
            </p:cNvPr>
            <p:cNvPicPr>
              <a:picLocks noChangeAspect="1"/>
            </p:cNvPicPr>
            <p:nvPr/>
          </p:nvPicPr>
          <p:blipFill rotWithShape="1">
            <a:blip r:embed="rId3">
              <a:extLst>
                <a:ext uri="{28A0092B-C50C-407E-A947-70E740481C1C}">
                  <a14:useLocalDpi xmlns:a14="http://schemas.microsoft.com/office/drawing/2010/main" val="0"/>
                </a:ext>
              </a:extLst>
            </a:blip>
            <a:srcRect l="8283"/>
            <a:stretch/>
          </p:blipFill>
          <p:spPr>
            <a:xfrm>
              <a:off x="6346254" y="471984"/>
              <a:ext cx="6334696" cy="5641848"/>
            </a:xfrm>
            <a:prstGeom prst="rect">
              <a:avLst/>
            </a:prstGeom>
          </p:spPr>
        </p:pic>
        <p:pic>
          <p:nvPicPr>
            <p:cNvPr id="6" name="Picture 5" descr="Graphical user interface, application, website&#10;&#10;Description automatically generated">
              <a:extLst>
                <a:ext uri="{FF2B5EF4-FFF2-40B4-BE49-F238E27FC236}">
                  <a16:creationId xmlns:a16="http://schemas.microsoft.com/office/drawing/2014/main" id="{BD946042-C6C7-7685-1121-2714EA5B1F96}"/>
                </a:ext>
              </a:extLst>
            </p:cNvPr>
            <p:cNvPicPr>
              <a:picLocks noChangeAspect="1"/>
            </p:cNvPicPr>
            <p:nvPr/>
          </p:nvPicPr>
          <p:blipFill>
            <a:blip r:embed="rId4"/>
            <a:stretch>
              <a:fillRect/>
            </a:stretch>
          </p:blipFill>
          <p:spPr>
            <a:xfrm>
              <a:off x="7000772" y="1234843"/>
              <a:ext cx="4363691" cy="2882381"/>
            </a:xfrm>
            <a:prstGeom prst="rect">
              <a:avLst/>
            </a:prstGeom>
          </p:spPr>
        </p:pic>
      </p:grpSp>
      <p:sp>
        <p:nvSpPr>
          <p:cNvPr id="3" name="Text Placeholder 2">
            <a:extLst>
              <a:ext uri="{FF2B5EF4-FFF2-40B4-BE49-F238E27FC236}">
                <a16:creationId xmlns:a16="http://schemas.microsoft.com/office/drawing/2014/main" id="{87FB61E3-2E95-EE64-2ABF-1936C162A2E7}"/>
              </a:ext>
            </a:extLst>
          </p:cNvPr>
          <p:cNvSpPr>
            <a:spLocks noGrp="1"/>
          </p:cNvSpPr>
          <p:nvPr>
            <p:ph type="body" sz="quarter" idx="12"/>
          </p:nvPr>
        </p:nvSpPr>
        <p:spPr>
          <a:xfrm>
            <a:off x="590768" y="1651820"/>
            <a:ext cx="4843263" cy="4469281"/>
          </a:xfrm>
        </p:spPr>
        <p:txBody>
          <a:bodyPr/>
          <a:lstStyle/>
          <a:p>
            <a:pPr marL="342900" indent="-342900">
              <a:lnSpc>
                <a:spcPct val="130000"/>
              </a:lnSpc>
              <a:buFont typeface="Arial" panose="020B0604020202020204" pitchFamily="34" charset="0"/>
              <a:buChar char="•"/>
              <a:defRPr/>
            </a:pPr>
            <a:r>
              <a:rPr lang="en-US" altLang="en-US" sz="2400" dirty="0">
                <a:solidFill>
                  <a:schemeClr val="tx2"/>
                </a:solidFill>
              </a:rPr>
              <a:t>Sofia</a:t>
            </a:r>
          </a:p>
          <a:p>
            <a:pPr marL="342900" indent="-342900">
              <a:lnSpc>
                <a:spcPct val="130000"/>
              </a:lnSpc>
              <a:buFont typeface="Arial" panose="020B0604020202020204" pitchFamily="34" charset="0"/>
              <a:buChar char="•"/>
              <a:defRPr/>
            </a:pPr>
            <a:r>
              <a:rPr lang="en-US" altLang="en-US" sz="2400" dirty="0">
                <a:solidFill>
                  <a:schemeClr val="tx2"/>
                </a:solidFill>
              </a:rPr>
              <a:t>Videos</a:t>
            </a:r>
          </a:p>
          <a:p>
            <a:pPr marL="342900" indent="-342900">
              <a:lnSpc>
                <a:spcPct val="130000"/>
              </a:lnSpc>
              <a:buFont typeface="Arial" panose="020B0604020202020204" pitchFamily="34" charset="0"/>
              <a:buChar char="•"/>
              <a:defRPr/>
            </a:pPr>
            <a:r>
              <a:rPr lang="en-US" altLang="en-US" sz="2400" dirty="0">
                <a:solidFill>
                  <a:schemeClr val="tx2"/>
                </a:solidFill>
              </a:rPr>
              <a:t>FAQ</a:t>
            </a:r>
          </a:p>
          <a:p>
            <a:pPr marL="342900" indent="-342900">
              <a:lnSpc>
                <a:spcPct val="130000"/>
              </a:lnSpc>
              <a:buFont typeface="Arial" panose="020B0604020202020204" pitchFamily="34" charset="0"/>
              <a:buChar char="•"/>
              <a:defRPr/>
            </a:pPr>
            <a:r>
              <a:rPr lang="en-US" altLang="en-US" sz="2400" dirty="0">
                <a:solidFill>
                  <a:schemeClr val="tx2"/>
                </a:solidFill>
              </a:rPr>
              <a:t>Deadlines</a:t>
            </a:r>
          </a:p>
          <a:p>
            <a:pPr marL="342900" indent="-342900">
              <a:lnSpc>
                <a:spcPct val="130000"/>
              </a:lnSpc>
              <a:buFont typeface="Arial" panose="020B0604020202020204" pitchFamily="34" charset="0"/>
              <a:buChar char="•"/>
              <a:defRPr/>
            </a:pPr>
            <a:r>
              <a:rPr lang="en-US" altLang="en-US" sz="2400" dirty="0">
                <a:solidFill>
                  <a:schemeClr val="tx2"/>
                </a:solidFill>
              </a:rPr>
              <a:t>Calculator links</a:t>
            </a:r>
          </a:p>
          <a:p>
            <a:pPr marL="342900" indent="-342900">
              <a:lnSpc>
                <a:spcPct val="130000"/>
              </a:lnSpc>
              <a:buFont typeface="Arial" panose="020B0604020202020204" pitchFamily="34" charset="0"/>
              <a:buChar char="•"/>
              <a:defRPr/>
            </a:pPr>
            <a:r>
              <a:rPr lang="en-US" altLang="en-US" sz="2400" dirty="0">
                <a:solidFill>
                  <a:schemeClr val="tx2"/>
                </a:solidFill>
              </a:rPr>
              <a:t>Member services</a:t>
            </a:r>
          </a:p>
          <a:p>
            <a:endParaRPr lang="en-US" dirty="0"/>
          </a:p>
        </p:txBody>
      </p:sp>
      <p:sp>
        <p:nvSpPr>
          <p:cNvPr id="9" name="Text Placeholder 8">
            <a:extLst>
              <a:ext uri="{FF2B5EF4-FFF2-40B4-BE49-F238E27FC236}">
                <a16:creationId xmlns:a16="http://schemas.microsoft.com/office/drawing/2014/main" id="{6FEB9863-4FD5-D142-B88E-147517F061DC}"/>
              </a:ext>
            </a:extLst>
          </p:cNvPr>
          <p:cNvSpPr>
            <a:spLocks noGrp="1"/>
          </p:cNvSpPr>
          <p:nvPr>
            <p:ph type="body" sz="quarter" idx="13"/>
          </p:nvPr>
        </p:nvSpPr>
        <p:spPr/>
        <p:txBody>
          <a:bodyPr/>
          <a:lstStyle/>
          <a:p>
            <a:r>
              <a:rPr lang="en-US" dirty="0">
                <a:latin typeface="Open Sans" panose="020B0606030504020204" pitchFamily="34" charset="0"/>
              </a:rPr>
              <a:t>Where Can I Learn More?</a:t>
            </a:r>
          </a:p>
        </p:txBody>
      </p:sp>
      <p:sp>
        <p:nvSpPr>
          <p:cNvPr id="4" name="Subtitle 3">
            <a:extLst>
              <a:ext uri="{FF2B5EF4-FFF2-40B4-BE49-F238E27FC236}">
                <a16:creationId xmlns:a16="http://schemas.microsoft.com/office/drawing/2014/main" id="{C1A778C4-0723-ED01-7627-00603FD6811D}"/>
              </a:ext>
            </a:extLst>
          </p:cNvPr>
          <p:cNvSpPr>
            <a:spLocks noGrp="1"/>
          </p:cNvSpPr>
          <p:nvPr>
            <p:ph type="subTitle" idx="1"/>
          </p:nvPr>
        </p:nvSpPr>
        <p:spPr/>
        <p:txBody>
          <a:bodyPr>
            <a:normAutofit fontScale="92500" lnSpcReduction="10000"/>
          </a:bodyPr>
          <a:lstStyle/>
          <a:p>
            <a:pPr>
              <a:lnSpc>
                <a:spcPct val="130000"/>
              </a:lnSpc>
              <a:defRPr/>
            </a:pPr>
            <a:r>
              <a:rPr lang="en-US" altLang="en-US" sz="1800" dirty="0"/>
              <a:t>Online portal or </a:t>
            </a:r>
            <a:r>
              <a:rPr lang="en-US" altLang="en-US" sz="1800" dirty="0" err="1"/>
              <a:t>MyChoice</a:t>
            </a:r>
            <a:r>
              <a:rPr lang="en-US" altLang="en-US" sz="1800" baseline="30000" dirty="0">
                <a:ea typeface="Open Sans" panose="020B0606030504020204" pitchFamily="34" charset="0"/>
              </a:rPr>
              <a:t>®️</a:t>
            </a:r>
            <a:r>
              <a:rPr lang="en-US" altLang="en-US" sz="1800" dirty="0"/>
              <a:t> </a:t>
            </a:r>
            <a:r>
              <a:rPr lang="en-US" altLang="en-US" dirty="0"/>
              <a:t>benefits app</a:t>
            </a:r>
            <a:endParaRPr lang="en-US" altLang="en-US" sz="1800" dirty="0"/>
          </a:p>
          <a:p>
            <a:endParaRPr lang="en-US" dirty="0"/>
          </a:p>
        </p:txBody>
      </p:sp>
      <p:sp>
        <p:nvSpPr>
          <p:cNvPr id="51207" name="TextBox 2">
            <a:extLst>
              <a:ext uri="{FF2B5EF4-FFF2-40B4-BE49-F238E27FC236}">
                <a16:creationId xmlns:a16="http://schemas.microsoft.com/office/drawing/2014/main" id="{71D2D68D-DC9A-4203-B7F0-BDFB97B68DE0}"/>
              </a:ext>
            </a:extLst>
          </p:cNvPr>
          <p:cNvSpPr txBox="1">
            <a:spLocks noChangeArrowheads="1"/>
          </p:cNvSpPr>
          <p:nvPr/>
        </p:nvSpPr>
        <p:spPr bwMode="auto">
          <a:xfrm>
            <a:off x="3132814" y="5616575"/>
            <a:ext cx="85776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dirty="0"/>
              <a:t>www.</a:t>
            </a:r>
            <a:r>
              <a:rPr lang="en-US" altLang="en-US" sz="4400" b="1" dirty="0">
                <a:highlight>
                  <a:srgbClr val="FFFF00"/>
                </a:highlight>
              </a:rPr>
              <a:t>[CLIENT NAME]WEBSITE</a:t>
            </a:r>
          </a:p>
        </p:txBody>
      </p:sp>
      <p:pic>
        <p:nvPicPr>
          <p:cNvPr id="10" name="Picture 9" descr="A screenshot of a phone&#10;&#10;Description automatically generated">
            <a:extLst>
              <a:ext uri="{FF2B5EF4-FFF2-40B4-BE49-F238E27FC236}">
                <a16:creationId xmlns:a16="http://schemas.microsoft.com/office/drawing/2014/main" id="{C5B72527-EF9B-03C6-A6B1-155E042DFA03}"/>
              </a:ext>
            </a:extLst>
          </p:cNvPr>
          <p:cNvPicPr>
            <a:picLocks noChangeAspect="1"/>
          </p:cNvPicPr>
          <p:nvPr/>
        </p:nvPicPr>
        <p:blipFill>
          <a:blip r:embed="rId5"/>
          <a:stretch>
            <a:fillRect/>
          </a:stretch>
        </p:blipFill>
        <p:spPr>
          <a:xfrm>
            <a:off x="4775710" y="1438275"/>
            <a:ext cx="1410057" cy="2892425"/>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F9304789-3606-8EA3-F3A0-98407417C15C}"/>
              </a:ext>
            </a:extLst>
          </p:cNvPr>
          <p:cNvPicPr>
            <a:picLocks noChangeAspect="1"/>
          </p:cNvPicPr>
          <p:nvPr/>
        </p:nvPicPr>
        <p:blipFill rotWithShape="1">
          <a:blip r:embed="rId6"/>
          <a:srcRect l="14805" t="7520" r="15703" b="12391"/>
          <a:stretch/>
        </p:blipFill>
        <p:spPr>
          <a:xfrm>
            <a:off x="6735527" y="980492"/>
            <a:ext cx="4402164" cy="2882381"/>
          </a:xfrm>
          <a:prstGeom prst="rect">
            <a:avLst/>
          </a:prstGeom>
        </p:spPr>
      </p:pic>
    </p:spTree>
    <p:extLst>
      <p:ext uri="{BB962C8B-B14F-4D97-AF65-F5344CB8AC3E}">
        <p14:creationId xmlns:p14="http://schemas.microsoft.com/office/powerpoint/2010/main" val="2144752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A screen shot of a computer&#10;&#10;Description automatically generated">
            <a:extLst>
              <a:ext uri="{FF2B5EF4-FFF2-40B4-BE49-F238E27FC236}">
                <a16:creationId xmlns:a16="http://schemas.microsoft.com/office/drawing/2014/main" id="{A04D3B65-47A3-44C4-AC1D-F052A2BC3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322263"/>
            <a:ext cx="624205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9A0E1B5E-BAF0-0C6A-8EEF-DED6A435ED25}"/>
              </a:ext>
            </a:extLst>
          </p:cNvPr>
          <p:cNvSpPr>
            <a:spLocks noGrp="1"/>
          </p:cNvSpPr>
          <p:nvPr>
            <p:ph type="body" sz="quarter" idx="12"/>
          </p:nvPr>
        </p:nvSpPr>
        <p:spPr>
          <a:xfrm>
            <a:off x="590768" y="1324708"/>
            <a:ext cx="6466524" cy="4796393"/>
          </a:xfrm>
        </p:spPr>
        <p:txBody>
          <a:bodyPr>
            <a:normAutofit/>
          </a:bodyPr>
          <a:lstStyle/>
          <a:p>
            <a:pPr>
              <a:lnSpc>
                <a:spcPct val="150000"/>
              </a:lnSpc>
              <a:spcBef>
                <a:spcPct val="0"/>
              </a:spcBef>
              <a:defRPr/>
            </a:pPr>
            <a:r>
              <a:rPr lang="en-US" altLang="en-US" sz="2400">
                <a:solidFill>
                  <a:schemeClr val="tx2"/>
                </a:solidFill>
              </a:rPr>
              <a:t>MyChoice </a:t>
            </a:r>
            <a:r>
              <a:rPr lang="en-US" altLang="en-US" sz="2400" dirty="0">
                <a:solidFill>
                  <a:schemeClr val="tx2"/>
                </a:solidFill>
              </a:rPr>
              <a:t>benefits app</a:t>
            </a:r>
          </a:p>
          <a:p>
            <a:pPr marL="455295" lvl="1">
              <a:lnSpc>
                <a:spcPct val="150000"/>
              </a:lnSpc>
              <a:spcBef>
                <a:spcPct val="0"/>
              </a:spcBef>
              <a:defRPr/>
            </a:pPr>
            <a:r>
              <a:rPr lang="en-US" altLang="en-US" sz="1800" dirty="0"/>
              <a:t>Available for Android and iOS devices</a:t>
            </a:r>
          </a:p>
          <a:p>
            <a:pPr marL="455295" lvl="1">
              <a:lnSpc>
                <a:spcPct val="150000"/>
              </a:lnSpc>
              <a:spcBef>
                <a:spcPct val="0"/>
              </a:spcBef>
              <a:defRPr/>
            </a:pPr>
            <a:r>
              <a:rPr lang="en-US" altLang="en-US" sz="1800" dirty="0"/>
              <a:t>Account balance, alerts and transaction history</a:t>
            </a:r>
          </a:p>
          <a:p>
            <a:pPr marL="455295" lvl="1">
              <a:lnSpc>
                <a:spcPct val="150000"/>
              </a:lnSpc>
              <a:spcBef>
                <a:spcPct val="0"/>
              </a:spcBef>
              <a:defRPr/>
            </a:pPr>
            <a:r>
              <a:rPr lang="en-US" altLang="en-US" sz="1800" dirty="0"/>
              <a:t>New reimbursement requests</a:t>
            </a:r>
          </a:p>
          <a:p>
            <a:pPr marL="455295" lvl="1">
              <a:lnSpc>
                <a:spcPct val="150000"/>
              </a:lnSpc>
              <a:spcBef>
                <a:spcPct val="0"/>
              </a:spcBef>
              <a:defRPr/>
            </a:pPr>
            <a:r>
              <a:rPr lang="en-US" altLang="en-US" sz="1800" dirty="0"/>
              <a:t>Tap to call Customer Service</a:t>
            </a:r>
          </a:p>
          <a:p>
            <a:pPr marL="455295" lvl="1">
              <a:lnSpc>
                <a:spcPct val="150000"/>
              </a:lnSpc>
              <a:spcBef>
                <a:spcPct val="0"/>
              </a:spcBef>
              <a:defRPr/>
            </a:pPr>
            <a:r>
              <a:rPr lang="en-US" altLang="en-US" sz="1800" dirty="0"/>
              <a:t>Upload claim documentation with your device’s camera </a:t>
            </a:r>
          </a:p>
          <a:p>
            <a:pPr marL="455295" lvl="1">
              <a:lnSpc>
                <a:spcPct val="150000"/>
              </a:lnSpc>
              <a:spcBef>
                <a:spcPct val="0"/>
              </a:spcBef>
              <a:defRPr/>
            </a:pPr>
            <a:r>
              <a:rPr lang="en-US" altLang="en-US" sz="1800" dirty="0"/>
              <a:t>Pay a provider</a:t>
            </a:r>
          </a:p>
          <a:p>
            <a:pPr marL="455295" lvl="1">
              <a:lnSpc>
                <a:spcPct val="150000"/>
              </a:lnSpc>
              <a:spcBef>
                <a:spcPct val="0"/>
              </a:spcBef>
              <a:defRPr/>
            </a:pPr>
            <a:r>
              <a:rPr lang="en-US" altLang="en-US" sz="1800" dirty="0"/>
              <a:t>Add a bank account for direct deposit</a:t>
            </a:r>
          </a:p>
          <a:p>
            <a:pPr marL="455295" lvl="1">
              <a:lnSpc>
                <a:spcPct val="150000"/>
              </a:lnSpc>
              <a:spcBef>
                <a:spcPct val="0"/>
              </a:spcBef>
              <a:defRPr/>
            </a:pPr>
            <a:r>
              <a:rPr lang="en-US" altLang="en-US" sz="1800" dirty="0"/>
              <a:t>Report a lost/stolen card, order extra card</a:t>
            </a:r>
          </a:p>
          <a:p>
            <a:pPr marL="455295" lvl="1">
              <a:lnSpc>
                <a:spcPct val="150000"/>
              </a:lnSpc>
              <a:spcBef>
                <a:spcPct val="0"/>
              </a:spcBef>
              <a:defRPr/>
            </a:pPr>
            <a:r>
              <a:rPr lang="en-US" altLang="en-US" sz="1800" dirty="0"/>
              <a:t>HSA Investments </a:t>
            </a:r>
            <a:endParaRPr lang="en-US" dirty="0"/>
          </a:p>
        </p:txBody>
      </p:sp>
      <p:sp>
        <p:nvSpPr>
          <p:cNvPr id="6" name="Text Placeholder 5">
            <a:extLst>
              <a:ext uri="{FF2B5EF4-FFF2-40B4-BE49-F238E27FC236}">
                <a16:creationId xmlns:a16="http://schemas.microsoft.com/office/drawing/2014/main" id="{3281AAE6-5744-9E3F-7704-733EABAB5DDE}"/>
              </a:ext>
            </a:extLst>
          </p:cNvPr>
          <p:cNvSpPr>
            <a:spLocks noGrp="1"/>
          </p:cNvSpPr>
          <p:nvPr>
            <p:ph type="body" sz="quarter" idx="13"/>
          </p:nvPr>
        </p:nvSpPr>
        <p:spPr/>
        <p:txBody>
          <a:bodyPr/>
          <a:lstStyle/>
          <a:p>
            <a:r>
              <a:rPr lang="en-US" dirty="0">
                <a:latin typeface="Open Sans" panose="020B0606030504020204" pitchFamily="34" charset="0"/>
              </a:rPr>
              <a:t>Is there an App for that?</a:t>
            </a:r>
          </a:p>
        </p:txBody>
      </p:sp>
      <p:pic>
        <p:nvPicPr>
          <p:cNvPr id="53253" name="Picture 4">
            <a:extLst>
              <a:ext uri="{FF2B5EF4-FFF2-40B4-BE49-F238E27FC236}">
                <a16:creationId xmlns:a16="http://schemas.microsoft.com/office/drawing/2014/main" id="{9CD49D74-598A-4908-B0D7-1DE2073B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150" y="2711450"/>
            <a:ext cx="15208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a:extLst>
              <a:ext uri="{FF2B5EF4-FFF2-40B4-BE49-F238E27FC236}">
                <a16:creationId xmlns:a16="http://schemas.microsoft.com/office/drawing/2014/main" id="{6A4C2994-A57B-43D8-8C75-513681FD9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2688" y="3298825"/>
            <a:ext cx="180975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3" descr="Graphical user interface, text, application, chat or text message&#10;&#10;Description automatically generated">
            <a:extLst>
              <a:ext uri="{FF2B5EF4-FFF2-40B4-BE49-F238E27FC236}">
                <a16:creationId xmlns:a16="http://schemas.microsoft.com/office/drawing/2014/main" id="{895C21B0-C30C-4356-98FD-47D46BFD94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1762" y="120214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phone&#10;&#10;Description automatically generated">
            <a:extLst>
              <a:ext uri="{FF2B5EF4-FFF2-40B4-BE49-F238E27FC236}">
                <a16:creationId xmlns:a16="http://schemas.microsoft.com/office/drawing/2014/main" id="{BDC3A8C0-FD46-5187-A66D-5A1C9A8656DF}"/>
              </a:ext>
            </a:extLst>
          </p:cNvPr>
          <p:cNvPicPr>
            <a:picLocks noChangeAspect="1"/>
          </p:cNvPicPr>
          <p:nvPr/>
        </p:nvPicPr>
        <p:blipFill rotWithShape="1">
          <a:blip r:embed="rId7"/>
          <a:srcRect t="10624" b="2668"/>
          <a:stretch/>
        </p:blipFill>
        <p:spPr>
          <a:xfrm>
            <a:off x="7649821" y="1404257"/>
            <a:ext cx="2191091" cy="3897086"/>
          </a:xfrm>
          <a:prstGeom prst="rect">
            <a:avLst/>
          </a:prstGeom>
        </p:spPr>
      </p:pic>
      <p:sp>
        <p:nvSpPr>
          <p:cNvPr id="3" name="Rectangle: Rounded Corners 2">
            <a:extLst>
              <a:ext uri="{FF2B5EF4-FFF2-40B4-BE49-F238E27FC236}">
                <a16:creationId xmlns:a16="http://schemas.microsoft.com/office/drawing/2014/main" id="{2AA3A637-A614-4B78-986D-6D5EEEC049DD}"/>
              </a:ext>
            </a:extLst>
          </p:cNvPr>
          <p:cNvSpPr/>
          <p:nvPr/>
        </p:nvSpPr>
        <p:spPr>
          <a:xfrm>
            <a:off x="7604125" y="4096885"/>
            <a:ext cx="2286000" cy="333601"/>
          </a:xfrm>
          <a:prstGeom prst="roundRect">
            <a:avLst/>
          </a:prstGeom>
          <a:noFill/>
          <a:ln w="76200">
            <a:solidFill>
              <a:srgbClr val="EF6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BD8ED-16F4-42A1-8677-B85980ABC922}"/>
              </a:ext>
            </a:extLst>
          </p:cNvPr>
          <p:cNvSpPr>
            <a:spLocks noGrp="1"/>
          </p:cNvSpPr>
          <p:nvPr>
            <p:ph type="body" sz="quarter" idx="12"/>
          </p:nvPr>
        </p:nvSpPr>
        <p:spPr>
          <a:xfrm>
            <a:off x="471055" y="1651820"/>
            <a:ext cx="5708681" cy="4469281"/>
          </a:xfrm>
        </p:spPr>
        <p:txBody>
          <a:bodyPr>
            <a:normAutofit/>
          </a:bodyPr>
          <a:lstStyle/>
          <a:p>
            <a:pPr marL="285750" indent="-285750">
              <a:lnSpc>
                <a:spcPct val="150000"/>
              </a:lnSpc>
              <a:buFont typeface="Arial" panose="020B0604020202020204" pitchFamily="34" charset="0"/>
              <a:buChar char="•"/>
            </a:pPr>
            <a:r>
              <a:rPr lang="en-US" dirty="0">
                <a:hlinkClick r:id="rId3"/>
              </a:rPr>
              <a:t>General Info on all accounts</a:t>
            </a:r>
            <a:endParaRPr lang="en-US" dirty="0"/>
          </a:p>
          <a:p>
            <a:pPr marL="285750" indent="-285750">
              <a:lnSpc>
                <a:spcPct val="150000"/>
              </a:lnSpc>
              <a:buFont typeface="Arial" panose="020B0604020202020204" pitchFamily="34" charset="0"/>
              <a:buChar char="•"/>
            </a:pPr>
            <a:r>
              <a:rPr lang="en-US" dirty="0"/>
              <a:t>FAQs</a:t>
            </a:r>
          </a:p>
          <a:p>
            <a:pPr marL="285750" indent="-285750">
              <a:lnSpc>
                <a:spcPct val="150000"/>
              </a:lnSpc>
              <a:buFont typeface="Arial" panose="020B0604020202020204" pitchFamily="34" charset="0"/>
              <a:buChar char="•"/>
            </a:pPr>
            <a:r>
              <a:rPr lang="en-US" dirty="0"/>
              <a:t>Savings calculators – to help you select your contribution amount</a:t>
            </a:r>
          </a:p>
          <a:p>
            <a:pPr marL="285750" indent="-285750">
              <a:lnSpc>
                <a:spcPct val="150000"/>
              </a:lnSpc>
              <a:buFont typeface="Arial" panose="020B0604020202020204" pitchFamily="34" charset="0"/>
              <a:buChar char="•"/>
            </a:pPr>
            <a:r>
              <a:rPr lang="en-US" dirty="0"/>
              <a:t>Videos</a:t>
            </a:r>
          </a:p>
          <a:p>
            <a:pPr marL="285750" indent="-285750">
              <a:lnSpc>
                <a:spcPct val="150000"/>
              </a:lnSpc>
              <a:buFont typeface="Arial" panose="020B0604020202020204" pitchFamily="34" charset="0"/>
              <a:buChar char="•"/>
            </a:pPr>
            <a:r>
              <a:rPr lang="en-US" dirty="0"/>
              <a:t>Eligible Expense lists/lookup</a:t>
            </a:r>
          </a:p>
          <a:p>
            <a:pPr marL="285750" indent="-285750">
              <a:lnSpc>
                <a:spcPct val="150000"/>
              </a:lnSpc>
              <a:buFont typeface="Arial" panose="020B0604020202020204" pitchFamily="34" charset="0"/>
              <a:buChar char="•"/>
            </a:pPr>
            <a:r>
              <a:rPr lang="en-US" dirty="0"/>
              <a:t>Coupons for FSA Store and HSA Store</a:t>
            </a:r>
          </a:p>
          <a:p>
            <a:pPr marL="285750" indent="-285750">
              <a:lnSpc>
                <a:spcPct val="150000"/>
              </a:lnSpc>
              <a:buFont typeface="Arial" panose="020B0604020202020204" pitchFamily="34" charset="0"/>
              <a:buChar char="•"/>
            </a:pPr>
            <a:r>
              <a:rPr lang="en-US" dirty="0"/>
              <a:t>Forms for manual claims submissions or other account activities</a:t>
            </a:r>
          </a:p>
          <a:p>
            <a:endParaRPr lang="en-US" dirty="0"/>
          </a:p>
        </p:txBody>
      </p:sp>
      <p:sp>
        <p:nvSpPr>
          <p:cNvPr id="4" name="Text Placeholder 3">
            <a:extLst>
              <a:ext uri="{FF2B5EF4-FFF2-40B4-BE49-F238E27FC236}">
                <a16:creationId xmlns:a16="http://schemas.microsoft.com/office/drawing/2014/main" id="{E0EC193F-09E0-4862-8E1F-64E0CCD5912A}"/>
              </a:ext>
            </a:extLst>
          </p:cNvPr>
          <p:cNvSpPr>
            <a:spLocks noGrp="1"/>
          </p:cNvSpPr>
          <p:nvPr>
            <p:ph type="body" sz="quarter" idx="13"/>
          </p:nvPr>
        </p:nvSpPr>
        <p:spPr/>
        <p:txBody>
          <a:bodyPr/>
          <a:lstStyle/>
          <a:p>
            <a:r>
              <a:rPr lang="en-US" dirty="0" err="1">
                <a:latin typeface="Open Sans" panose="020B0606030504020204" pitchFamily="34" charset="0"/>
              </a:rPr>
              <a:t>MyChoiceAccounts.com</a:t>
            </a:r>
            <a:endParaRPr lang="en-US" dirty="0">
              <a:latin typeface="Open Sans" panose="020B0606030504020204" pitchFamily="34" charset="0"/>
            </a:endParaRPr>
          </a:p>
        </p:txBody>
      </p:sp>
      <p:sp>
        <p:nvSpPr>
          <p:cNvPr id="12" name="Subtitle 11">
            <a:extLst>
              <a:ext uri="{FF2B5EF4-FFF2-40B4-BE49-F238E27FC236}">
                <a16:creationId xmlns:a16="http://schemas.microsoft.com/office/drawing/2014/main" id="{D9B63EC1-CA8D-3D1F-E634-335F8B6275F1}"/>
              </a:ext>
            </a:extLst>
          </p:cNvPr>
          <p:cNvSpPr>
            <a:spLocks noGrp="1"/>
          </p:cNvSpPr>
          <p:nvPr>
            <p:ph type="subTitle" idx="1"/>
          </p:nvPr>
        </p:nvSpPr>
        <p:spPr/>
        <p:txBody>
          <a:bodyPr/>
          <a:lstStyle/>
          <a:p>
            <a:r>
              <a:rPr lang="en-US" dirty="0"/>
              <a:t>Resources for Members</a:t>
            </a:r>
          </a:p>
        </p:txBody>
      </p:sp>
      <p:pic>
        <p:nvPicPr>
          <p:cNvPr id="5" name="Picture 4" descr="Shape, rectangle&#10;&#10;Description automatically generated">
            <a:extLst>
              <a:ext uri="{FF2B5EF4-FFF2-40B4-BE49-F238E27FC236}">
                <a16:creationId xmlns:a16="http://schemas.microsoft.com/office/drawing/2014/main" id="{E03969F4-966B-477C-84FC-8DD34C7090CE}"/>
              </a:ext>
            </a:extLst>
          </p:cNvPr>
          <p:cNvPicPr>
            <a:picLocks noChangeAspect="1"/>
          </p:cNvPicPr>
          <p:nvPr/>
        </p:nvPicPr>
        <p:blipFill rotWithShape="1">
          <a:blip r:embed="rId4">
            <a:extLst>
              <a:ext uri="{28A0092B-C50C-407E-A947-70E740481C1C}">
                <a14:useLocalDpi xmlns:a14="http://schemas.microsoft.com/office/drawing/2010/main" val="0"/>
              </a:ext>
            </a:extLst>
          </a:blip>
          <a:srcRect l="8283"/>
          <a:stretch/>
        </p:blipFill>
        <p:spPr>
          <a:xfrm>
            <a:off x="6179736" y="364911"/>
            <a:ext cx="6658522" cy="5930256"/>
          </a:xfrm>
          <a:prstGeom prst="rect">
            <a:avLst/>
          </a:prstGeom>
        </p:spPr>
      </p:pic>
      <p:sp>
        <p:nvSpPr>
          <p:cNvPr id="6" name="TextBox 5">
            <a:extLst>
              <a:ext uri="{FF2B5EF4-FFF2-40B4-BE49-F238E27FC236}">
                <a16:creationId xmlns:a16="http://schemas.microsoft.com/office/drawing/2014/main" id="{7B8D20BC-3157-EC60-778B-4D5D295EFB59}"/>
              </a:ext>
            </a:extLst>
          </p:cNvPr>
          <p:cNvSpPr txBox="1"/>
          <p:nvPr/>
        </p:nvSpPr>
        <p:spPr>
          <a:xfrm>
            <a:off x="-2304288" y="-173126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33168B3C-F667-AF40-E0DD-5CB184A72DAD}"/>
              </a:ext>
            </a:extLst>
          </p:cNvPr>
          <p:cNvSpPr txBox="1"/>
          <p:nvPr/>
        </p:nvSpPr>
        <p:spPr>
          <a:xfrm>
            <a:off x="-4059936" y="-3730752"/>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4E96D21-AC51-9560-0D4A-09F4E74149A4}"/>
              </a:ext>
            </a:extLst>
          </p:cNvPr>
          <p:cNvSpPr txBox="1"/>
          <p:nvPr/>
        </p:nvSpPr>
        <p:spPr>
          <a:xfrm>
            <a:off x="-5815584" y="-5827776"/>
            <a:ext cx="184731" cy="369332"/>
          </a:xfrm>
          <a:prstGeom prst="rect">
            <a:avLst/>
          </a:prstGeom>
          <a:noFill/>
        </p:spPr>
        <p:txBody>
          <a:bodyPr wrap="none" rtlCol="0">
            <a:spAutoFit/>
          </a:bodyPr>
          <a:lstStyle/>
          <a:p>
            <a:endParaRPr lang="en-US"/>
          </a:p>
        </p:txBody>
      </p:sp>
      <p:pic>
        <p:nvPicPr>
          <p:cNvPr id="14" name="Picture 13" descr="A screenshot of a website&#10;&#10;Description automatically generated">
            <a:extLst>
              <a:ext uri="{FF2B5EF4-FFF2-40B4-BE49-F238E27FC236}">
                <a16:creationId xmlns:a16="http://schemas.microsoft.com/office/drawing/2014/main" id="{E22C4DD2-3C28-244C-B033-522866C26C6C}"/>
              </a:ext>
            </a:extLst>
          </p:cNvPr>
          <p:cNvPicPr>
            <a:picLocks noChangeAspect="1"/>
          </p:cNvPicPr>
          <p:nvPr/>
        </p:nvPicPr>
        <p:blipFill rotWithShape="1">
          <a:blip r:embed="rId5"/>
          <a:srcRect b="11451"/>
          <a:stretch/>
        </p:blipFill>
        <p:spPr>
          <a:xfrm>
            <a:off x="6899323" y="1212416"/>
            <a:ext cx="4543324" cy="2867215"/>
          </a:xfrm>
          <a:prstGeom prst="rect">
            <a:avLst/>
          </a:prstGeom>
        </p:spPr>
      </p:pic>
    </p:spTree>
    <p:extLst>
      <p:ext uri="{BB962C8B-B14F-4D97-AF65-F5344CB8AC3E}">
        <p14:creationId xmlns:p14="http://schemas.microsoft.com/office/powerpoint/2010/main" val="3281203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BDACC-CFE0-F756-FF57-F233C343BA5C}"/>
              </a:ext>
            </a:extLst>
          </p:cNvPr>
          <p:cNvSpPr>
            <a:spLocks noGrp="1"/>
          </p:cNvSpPr>
          <p:nvPr>
            <p:ph type="body" sz="quarter" idx="13"/>
          </p:nvPr>
        </p:nvSpPr>
        <p:spPr/>
        <p:txBody>
          <a:bodyPr>
            <a:normAutofit fontScale="85000" lnSpcReduction="10000"/>
          </a:bodyPr>
          <a:lstStyle/>
          <a:p>
            <a:pPr marL="0" indent="0">
              <a:buNone/>
            </a:pPr>
            <a:r>
              <a:rPr lang="en-US" dirty="0"/>
              <a:t>Think About What You Already Cover Out-of-Pocket…</a:t>
            </a:r>
          </a:p>
        </p:txBody>
      </p:sp>
      <p:sp>
        <p:nvSpPr>
          <p:cNvPr id="8" name="Subtitle 7">
            <a:extLst>
              <a:ext uri="{FF2B5EF4-FFF2-40B4-BE49-F238E27FC236}">
                <a16:creationId xmlns:a16="http://schemas.microsoft.com/office/drawing/2014/main" id="{01E7F840-806C-11E7-7B87-825E2642A9C5}"/>
              </a:ext>
            </a:extLst>
          </p:cNvPr>
          <p:cNvSpPr>
            <a:spLocks noGrp="1"/>
          </p:cNvSpPr>
          <p:nvPr>
            <p:ph type="subTitle" idx="1"/>
          </p:nvPr>
        </p:nvSpPr>
        <p:spPr/>
        <p:txBody>
          <a:bodyPr>
            <a:normAutofit fontScale="92500"/>
          </a:bodyPr>
          <a:lstStyle/>
          <a:p>
            <a:r>
              <a:rPr lang="en-US" altLang="en-US" b="1" dirty="0">
                <a:solidFill>
                  <a:schemeClr val="accent2"/>
                </a:solidFill>
              </a:rPr>
              <a:t>…add it up and know you can cover these with </a:t>
            </a:r>
            <a:r>
              <a:rPr lang="en-US" altLang="en-US" b="1" dirty="0">
                <a:solidFill>
                  <a:schemeClr val="accent2"/>
                </a:solidFill>
                <a:highlight>
                  <a:srgbClr val="FFFF00"/>
                </a:highlight>
              </a:rPr>
              <a:t>a health care FSA or HSA</a:t>
            </a:r>
          </a:p>
          <a:p>
            <a:endParaRPr lang="en-US" dirty="0"/>
          </a:p>
        </p:txBody>
      </p:sp>
      <p:grpSp>
        <p:nvGrpSpPr>
          <p:cNvPr id="2" name="Group 1">
            <a:extLst>
              <a:ext uri="{FF2B5EF4-FFF2-40B4-BE49-F238E27FC236}">
                <a16:creationId xmlns:a16="http://schemas.microsoft.com/office/drawing/2014/main" id="{48BBDF75-295B-891F-FFB3-227DDB557A29}"/>
              </a:ext>
            </a:extLst>
          </p:cNvPr>
          <p:cNvGrpSpPr/>
          <p:nvPr/>
        </p:nvGrpSpPr>
        <p:grpSpPr>
          <a:xfrm>
            <a:off x="780950" y="2181514"/>
            <a:ext cx="10630100" cy="1447764"/>
            <a:chOff x="281027" y="2089895"/>
            <a:chExt cx="11910973" cy="1622212"/>
          </a:xfrm>
        </p:grpSpPr>
        <p:pic>
          <p:nvPicPr>
            <p:cNvPr id="4" name="Picture 6" descr="Americans' Prescription Med Use Is Declining">
              <a:extLst>
                <a:ext uri="{FF2B5EF4-FFF2-40B4-BE49-F238E27FC236}">
                  <a16:creationId xmlns:a16="http://schemas.microsoft.com/office/drawing/2014/main" id="{01B01F31-8D15-4211-992C-9CF20FF9F340}"/>
                </a:ext>
              </a:extLst>
            </p:cNvPr>
            <p:cNvPicPr>
              <a:picLocks noChangeAspect="1" noChangeArrowheads="1"/>
            </p:cNvPicPr>
            <p:nvPr/>
          </p:nvPicPr>
          <p:blipFill rotWithShape="1">
            <a:blip r:embed="rId3"/>
            <a:srcRect l="7319"/>
            <a:stretch/>
          </p:blipFill>
          <p:spPr bwMode="auto">
            <a:xfrm>
              <a:off x="7707118" y="2172444"/>
              <a:ext cx="2611924" cy="1517487"/>
            </a:xfrm>
            <a:prstGeom prst="round2DiagRect">
              <a:avLst/>
            </a:prstGeom>
            <a:noFill/>
            <a:effectLst>
              <a:outerShdw blurRad="50800" dist="38100" dir="2700000" algn="tl" rotWithShape="0">
                <a:prstClr val="black">
                  <a:alpha val="40000"/>
                </a:prstClr>
              </a:outerShdw>
            </a:effectLst>
          </p:spPr>
        </p:pic>
        <p:pic>
          <p:nvPicPr>
            <p:cNvPr id="5" name="Picture 4" descr="A person wearing a suit and tie&#10;&#10;Description automatically generated">
              <a:extLst>
                <a:ext uri="{FF2B5EF4-FFF2-40B4-BE49-F238E27FC236}">
                  <a16:creationId xmlns:a16="http://schemas.microsoft.com/office/drawing/2014/main" id="{3CE9773C-07F5-4768-8401-99A8D61EB2A2}"/>
                </a:ext>
              </a:extLst>
            </p:cNvPr>
            <p:cNvPicPr>
              <a:picLocks noChangeAspect="1"/>
            </p:cNvPicPr>
            <p:nvPr/>
          </p:nvPicPr>
          <p:blipFill>
            <a:blip r:embed="rId4"/>
            <a:stretch>
              <a:fillRect/>
            </a:stretch>
          </p:blipFill>
          <p:spPr>
            <a:xfrm>
              <a:off x="281027" y="2194620"/>
              <a:ext cx="2261511" cy="1517487"/>
            </a:xfrm>
            <a:prstGeom prst="round2DiagRect">
              <a:avLst/>
            </a:prstGeom>
            <a:effectLst>
              <a:outerShdw blurRad="50800" dist="38100" dir="2700000" algn="tl" rotWithShape="0">
                <a:prstClr val="black">
                  <a:alpha val="40000"/>
                </a:prstClr>
              </a:outerShdw>
            </a:effectLst>
          </p:spPr>
        </p:pic>
        <p:pic>
          <p:nvPicPr>
            <p:cNvPr id="6" name="Picture 8" descr="How to Get Into Dental School and Become a Dentist | Best Graduate Schools  | US News">
              <a:extLst>
                <a:ext uri="{FF2B5EF4-FFF2-40B4-BE49-F238E27FC236}">
                  <a16:creationId xmlns:a16="http://schemas.microsoft.com/office/drawing/2014/main" id="{74FDC027-E19F-4E90-BC44-45B856CC71F1}"/>
                </a:ext>
              </a:extLst>
            </p:cNvPr>
            <p:cNvPicPr>
              <a:picLocks noChangeAspect="1" noChangeArrowheads="1"/>
            </p:cNvPicPr>
            <p:nvPr/>
          </p:nvPicPr>
          <p:blipFill>
            <a:blip r:embed="rId5"/>
            <a:srcRect/>
            <a:stretch>
              <a:fillRect/>
            </a:stretch>
          </p:blipFill>
          <p:spPr bwMode="auto">
            <a:xfrm>
              <a:off x="2733152" y="2194620"/>
              <a:ext cx="2312361" cy="1517487"/>
            </a:xfrm>
            <a:prstGeom prst="round2DiagRect">
              <a:avLst/>
            </a:prstGeom>
            <a:noFill/>
            <a:effectLst>
              <a:outerShdw blurRad="50800" dist="38100" dir="2700000" algn="tl" rotWithShape="0">
                <a:prstClr val="black">
                  <a:alpha val="40000"/>
                </a:prstClr>
              </a:outerShdw>
            </a:effectLst>
          </p:spPr>
        </p:pic>
        <p:pic>
          <p:nvPicPr>
            <p:cNvPr id="7" name="Picture 6" descr="A picture containing text&#10;&#10;Description automatically generated">
              <a:extLst>
                <a:ext uri="{FF2B5EF4-FFF2-40B4-BE49-F238E27FC236}">
                  <a16:creationId xmlns:a16="http://schemas.microsoft.com/office/drawing/2014/main" id="{E7171185-1F9F-4454-9A0E-796A5069C81A}"/>
                </a:ext>
              </a:extLst>
            </p:cNvPr>
            <p:cNvPicPr>
              <a:picLocks noChangeAspect="1"/>
            </p:cNvPicPr>
            <p:nvPr/>
          </p:nvPicPr>
          <p:blipFill>
            <a:blip r:embed="rId6"/>
            <a:stretch>
              <a:fillRect/>
            </a:stretch>
          </p:blipFill>
          <p:spPr>
            <a:xfrm>
              <a:off x="5236127" y="2194620"/>
              <a:ext cx="2280377" cy="1517487"/>
            </a:xfrm>
            <a:prstGeom prst="round2DiagRect">
              <a:avLst/>
            </a:prstGeom>
            <a:effectLst>
              <a:outerShdw blurRad="50800" dist="38100" dir="2700000" algn="tl" rotWithShape="0">
                <a:prstClr val="black">
                  <a:alpha val="40000"/>
                </a:prstClr>
              </a:outerShdw>
            </a:effectLst>
          </p:spPr>
        </p:pic>
        <p:pic>
          <p:nvPicPr>
            <p:cNvPr id="17" name="Picture 16" descr="A picture containing indoor, cup, sitting, pair&#10;&#10;Description automatically generated">
              <a:extLst>
                <a:ext uri="{FF2B5EF4-FFF2-40B4-BE49-F238E27FC236}">
                  <a16:creationId xmlns:a16="http://schemas.microsoft.com/office/drawing/2014/main" id="{19B7C3BF-D1B9-4798-BAE9-EA5FFB1089FE}"/>
                </a:ext>
              </a:extLst>
            </p:cNvPr>
            <p:cNvPicPr>
              <a:picLocks noChangeAspect="1"/>
            </p:cNvPicPr>
            <p:nvPr/>
          </p:nvPicPr>
          <p:blipFill>
            <a:blip r:embed="rId7"/>
            <a:stretch>
              <a:fillRect/>
            </a:stretch>
          </p:blipFill>
          <p:spPr>
            <a:xfrm>
              <a:off x="10509656" y="2089895"/>
              <a:ext cx="1682344" cy="1616225"/>
            </a:xfrm>
            <a:prstGeom prst="round2DiagRect">
              <a:avLst/>
            </a:prstGeom>
            <a:effectLst>
              <a:outerShdw blurRad="50800" dist="38100" dir="2700000" algn="tl" rotWithShape="0">
                <a:prstClr val="black">
                  <a:alpha val="40000"/>
                </a:prstClr>
              </a:outerShdw>
            </a:effectLst>
          </p:spPr>
        </p:pic>
      </p:grpSp>
      <p:grpSp>
        <p:nvGrpSpPr>
          <p:cNvPr id="9" name="Group 8">
            <a:extLst>
              <a:ext uri="{FF2B5EF4-FFF2-40B4-BE49-F238E27FC236}">
                <a16:creationId xmlns:a16="http://schemas.microsoft.com/office/drawing/2014/main" id="{B8616526-0AD2-313A-B029-129D5F708D72}"/>
              </a:ext>
            </a:extLst>
          </p:cNvPr>
          <p:cNvGrpSpPr/>
          <p:nvPr/>
        </p:nvGrpSpPr>
        <p:grpSpPr>
          <a:xfrm>
            <a:off x="780950" y="3899303"/>
            <a:ext cx="10630100" cy="1638397"/>
            <a:chOff x="342700" y="3899303"/>
            <a:chExt cx="11506600" cy="1773490"/>
          </a:xfrm>
        </p:grpSpPr>
        <p:pic>
          <p:nvPicPr>
            <p:cNvPr id="11" name="Picture 10" descr="A picture containing diagram&#10;&#10;Description automatically generated">
              <a:extLst>
                <a:ext uri="{FF2B5EF4-FFF2-40B4-BE49-F238E27FC236}">
                  <a16:creationId xmlns:a16="http://schemas.microsoft.com/office/drawing/2014/main" id="{DDB3F55A-5AF8-4617-A765-48A8425D27CE}"/>
                </a:ext>
              </a:extLst>
            </p:cNvPr>
            <p:cNvPicPr>
              <a:picLocks noChangeAspect="1"/>
            </p:cNvPicPr>
            <p:nvPr/>
          </p:nvPicPr>
          <p:blipFill>
            <a:blip r:embed="rId8"/>
            <a:stretch>
              <a:fillRect/>
            </a:stretch>
          </p:blipFill>
          <p:spPr>
            <a:xfrm>
              <a:off x="342700" y="3918020"/>
              <a:ext cx="2531089" cy="1684325"/>
            </a:xfrm>
            <a:prstGeom prst="round2Diag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B7E0771-6933-4D4E-BDD6-F03D663BF7E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3184120" y="3930773"/>
              <a:ext cx="2524203" cy="1684324"/>
            </a:xfrm>
            <a:prstGeom prst="round2DiagRect">
              <a:avLst/>
            </a:prstGeom>
            <a:effectLst>
              <a:outerShdw blurRad="50800" dist="38100" dir="2700000" algn="tl" rotWithShape="0">
                <a:prstClr val="black">
                  <a:alpha val="40000"/>
                </a:prstClr>
              </a:outerShdw>
            </a:effectLst>
          </p:spPr>
        </p:pic>
        <p:pic>
          <p:nvPicPr>
            <p:cNvPr id="15" name="Picture 14" descr="A picture containing toiletry, lotion&#10;&#10;Description automatically generated">
              <a:extLst>
                <a:ext uri="{FF2B5EF4-FFF2-40B4-BE49-F238E27FC236}">
                  <a16:creationId xmlns:a16="http://schemas.microsoft.com/office/drawing/2014/main" id="{159B8199-B490-4794-8F29-B281F00C9B92}"/>
                </a:ext>
              </a:extLst>
            </p:cNvPr>
            <p:cNvPicPr>
              <a:picLocks noChangeAspect="1"/>
            </p:cNvPicPr>
            <p:nvPr/>
          </p:nvPicPr>
          <p:blipFill>
            <a:blip r:embed="rId11"/>
            <a:stretch>
              <a:fillRect/>
            </a:stretch>
          </p:blipFill>
          <p:spPr>
            <a:xfrm>
              <a:off x="6018654" y="3956999"/>
              <a:ext cx="2578379" cy="1715794"/>
            </a:xfrm>
            <a:prstGeom prst="round2Diag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1E4C5623-BCA1-48B4-8F10-C9924DAF1F6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p:blipFill>
          <p:spPr>
            <a:xfrm>
              <a:off x="8907938" y="3899303"/>
              <a:ext cx="2941362" cy="1715794"/>
            </a:xfrm>
            <a:prstGeom prst="round2Diag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99452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3FD03-15E2-9465-8A37-2A12E6B1C9D1}"/>
              </a:ext>
            </a:extLst>
          </p:cNvPr>
          <p:cNvSpPr>
            <a:spLocks noGrp="1"/>
          </p:cNvSpPr>
          <p:nvPr>
            <p:ph type="body" sz="quarter" idx="13"/>
          </p:nvPr>
        </p:nvSpPr>
        <p:spPr/>
        <p:txBody>
          <a:bodyPr/>
          <a:lstStyle/>
          <a:p>
            <a:r>
              <a:rPr lang="en-US" dirty="0">
                <a:latin typeface="Open Sans" panose="020B0606030504020204" pitchFamily="34" charset="0"/>
              </a:rPr>
              <a:t>Using Your Accounts</a:t>
            </a:r>
          </a:p>
        </p:txBody>
      </p:sp>
      <p:pic>
        <p:nvPicPr>
          <p:cNvPr id="9" name="Online Media 8" title="Managing Your MyChoice Accounts">
            <a:hlinkClick r:id="" action="ppaction://media"/>
            <a:extLst>
              <a:ext uri="{FF2B5EF4-FFF2-40B4-BE49-F238E27FC236}">
                <a16:creationId xmlns:a16="http://schemas.microsoft.com/office/drawing/2014/main" id="{F6B88369-ADA5-443A-BC40-EE73CB949346}"/>
              </a:ext>
            </a:extLst>
          </p:cNvPr>
          <p:cNvPicPr>
            <a:picLocks noRot="1" noChangeAspect="1"/>
          </p:cNvPicPr>
          <p:nvPr>
            <a:videoFile r:link="rId1"/>
          </p:nvPr>
        </p:nvPicPr>
        <p:blipFill>
          <a:blip r:embed="rId4"/>
          <a:stretch>
            <a:fillRect/>
          </a:stretch>
        </p:blipFill>
        <p:spPr>
          <a:xfrm>
            <a:off x="1373351" y="1106893"/>
            <a:ext cx="9445297" cy="5312980"/>
          </a:xfrm>
          <a:prstGeom prst="rect">
            <a:avLst/>
          </a:prstGeom>
        </p:spPr>
      </p:pic>
    </p:spTree>
    <p:extLst>
      <p:ext uri="{BB962C8B-B14F-4D97-AF65-F5344CB8AC3E}">
        <p14:creationId xmlns:p14="http://schemas.microsoft.com/office/powerpoint/2010/main" val="197770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C3D6D-D6A0-462E-A652-38549AAA45D6}"/>
              </a:ext>
            </a:extLst>
          </p:cNvPr>
          <p:cNvSpPr>
            <a:spLocks noGrp="1"/>
          </p:cNvSpPr>
          <p:nvPr>
            <p:ph type="body" sz="quarter" idx="12"/>
          </p:nvPr>
        </p:nvSpPr>
        <p:spPr>
          <a:xfrm>
            <a:off x="590768" y="1988622"/>
            <a:ext cx="6958893" cy="1106270"/>
          </a:xfrm>
        </p:spPr>
        <p:txBody>
          <a:bodyPr>
            <a:normAutofit/>
          </a:bodyPr>
          <a:lstStyle/>
          <a:p>
            <a:pPr marL="0" indent="0">
              <a:buNone/>
            </a:pPr>
            <a:r>
              <a:rPr lang="en-US" dirty="0"/>
              <a:t>Questions?</a:t>
            </a:r>
          </a:p>
        </p:txBody>
      </p:sp>
      <p:pic>
        <p:nvPicPr>
          <p:cNvPr id="6" name="Graphic 5">
            <a:extLst>
              <a:ext uri="{FF2B5EF4-FFF2-40B4-BE49-F238E27FC236}">
                <a16:creationId xmlns:a16="http://schemas.microsoft.com/office/drawing/2014/main" id="{91616F13-CC7E-9FB6-B8CD-93FC3FC34A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8510" y="2584694"/>
            <a:ext cx="1688611" cy="1688611"/>
          </a:xfrm>
          <a:prstGeom prst="rect">
            <a:avLst/>
          </a:prstGeom>
        </p:spPr>
      </p:pic>
    </p:spTree>
    <p:extLst>
      <p:ext uri="{BB962C8B-B14F-4D97-AF65-F5344CB8AC3E}">
        <p14:creationId xmlns:p14="http://schemas.microsoft.com/office/powerpoint/2010/main" val="26703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3635E8E-F05B-EC6A-B518-8565486BCE5F}"/>
              </a:ext>
            </a:extLst>
          </p:cNvPr>
          <p:cNvPicPr>
            <a:picLocks noChangeAspect="1"/>
          </p:cNvPicPr>
          <p:nvPr/>
        </p:nvPicPr>
        <p:blipFill>
          <a:blip r:embed="rId3"/>
          <a:stretch>
            <a:fillRect/>
          </a:stretch>
        </p:blipFill>
        <p:spPr>
          <a:xfrm>
            <a:off x="4227945" y="877210"/>
            <a:ext cx="3336636" cy="951923"/>
          </a:xfrm>
          <a:prstGeom prst="rect">
            <a:avLst/>
          </a:prstGeom>
        </p:spPr>
      </p:pic>
    </p:spTree>
    <p:extLst>
      <p:ext uri="{BB962C8B-B14F-4D97-AF65-F5344CB8AC3E}">
        <p14:creationId xmlns:p14="http://schemas.microsoft.com/office/powerpoint/2010/main" val="316320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0A0CFA7-A1A3-4615-A7C7-F73F2DA712D1}"/>
              </a:ext>
            </a:extLst>
          </p:cNvPr>
          <p:cNvSpPr txBox="1">
            <a:spLocks/>
          </p:cNvSpPr>
          <p:nvPr/>
        </p:nvSpPr>
        <p:spPr>
          <a:xfrm>
            <a:off x="286547" y="1606647"/>
            <a:ext cx="10447299" cy="3945414"/>
          </a:xfrm>
          <a:prstGeom prst="rect">
            <a:avLst/>
          </a:prstGeom>
        </p:spPr>
        <p:txBody>
          <a:bodyPr numCol="3"/>
          <a:lst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Allergy Medicine</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Blood Pressure Monitoring</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Braces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Breast Pump</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Contact Lenses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Copayments (Medical and Prescription)</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Deductible </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Dental Treatment</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Durable Medical Equipment (walkers, crutches, and more)</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Feminine Care Items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Fertility Treatment</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Hearing Aids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Insulin and Diabetic Supplies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Laser Eye Surgery</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Over-the-counter (OTC) treatments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Pain Medications</a:t>
            </a:r>
          </a:p>
          <a:p>
            <a:pPr lvl="1">
              <a:lnSpc>
                <a:spcPct val="100000"/>
              </a:lnSpc>
              <a:spcAft>
                <a:spcPts val="600"/>
              </a:spcAft>
            </a:pPr>
            <a:r>
              <a:rPr lang="en-US" sz="1600" dirty="0">
                <a:latin typeface="+mj-lt"/>
                <a:ea typeface="Open Sans" panose="020B0606030504020204" pitchFamily="34" charset="0"/>
                <a:cs typeface="Open Sans" panose="020B0606030504020204" pitchFamily="34" charset="0"/>
              </a:rPr>
              <a:t>Sunscreen</a:t>
            </a:r>
          </a:p>
        </p:txBody>
      </p:sp>
      <p:grpSp>
        <p:nvGrpSpPr>
          <p:cNvPr id="3" name="Group 2">
            <a:extLst>
              <a:ext uri="{FF2B5EF4-FFF2-40B4-BE49-F238E27FC236}">
                <a16:creationId xmlns:a16="http://schemas.microsoft.com/office/drawing/2014/main" id="{BBC70549-1F20-4C3B-8961-F76CE7BA2C25}"/>
              </a:ext>
            </a:extLst>
          </p:cNvPr>
          <p:cNvGrpSpPr/>
          <p:nvPr/>
        </p:nvGrpSpPr>
        <p:grpSpPr>
          <a:xfrm>
            <a:off x="-210682" y="5652247"/>
            <a:ext cx="9101189" cy="581025"/>
            <a:chOff x="-185789" y="5695949"/>
            <a:chExt cx="9101189" cy="581025"/>
          </a:xfrm>
          <a:solidFill>
            <a:srgbClr val="009BC7"/>
          </a:solidFill>
        </p:grpSpPr>
        <p:sp>
          <p:nvSpPr>
            <p:cNvPr id="9" name="Arrow: Pentagon 8">
              <a:extLst>
                <a:ext uri="{FF2B5EF4-FFF2-40B4-BE49-F238E27FC236}">
                  <a16:creationId xmlns:a16="http://schemas.microsoft.com/office/drawing/2014/main" id="{57B20D8E-0D73-4EE1-B481-BF1EE5A12467}"/>
                </a:ext>
              </a:extLst>
            </p:cNvPr>
            <p:cNvSpPr/>
            <p:nvPr/>
          </p:nvSpPr>
          <p:spPr>
            <a:xfrm>
              <a:off x="407825" y="5695949"/>
              <a:ext cx="8507575" cy="58102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row: Pentagon 9">
              <a:extLst>
                <a:ext uri="{FF2B5EF4-FFF2-40B4-BE49-F238E27FC236}">
                  <a16:creationId xmlns:a16="http://schemas.microsoft.com/office/drawing/2014/main" id="{170BC5EA-5471-4725-B5AF-966220B18DB6}"/>
                </a:ext>
              </a:extLst>
            </p:cNvPr>
            <p:cNvSpPr/>
            <p:nvPr/>
          </p:nvSpPr>
          <p:spPr>
            <a:xfrm>
              <a:off x="-185789" y="5695949"/>
              <a:ext cx="8659975" cy="581025"/>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 name="TextBox 3">
            <a:extLst>
              <a:ext uri="{FF2B5EF4-FFF2-40B4-BE49-F238E27FC236}">
                <a16:creationId xmlns:a16="http://schemas.microsoft.com/office/drawing/2014/main" id="{A2456272-AEE8-4A35-9EE0-CAC3A65A8EFE}"/>
              </a:ext>
            </a:extLst>
          </p:cNvPr>
          <p:cNvSpPr txBox="1"/>
          <p:nvPr/>
        </p:nvSpPr>
        <p:spPr>
          <a:xfrm>
            <a:off x="749951" y="5763754"/>
            <a:ext cx="7149015" cy="36933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For even more items—go to mychoiceaccounts.com</a:t>
            </a:r>
          </a:p>
        </p:txBody>
      </p:sp>
      <p:sp>
        <p:nvSpPr>
          <p:cNvPr id="8" name="Text Placeholder 7">
            <a:extLst>
              <a:ext uri="{FF2B5EF4-FFF2-40B4-BE49-F238E27FC236}">
                <a16:creationId xmlns:a16="http://schemas.microsoft.com/office/drawing/2014/main" id="{475A9266-AD7C-A454-733E-66CB5227C615}"/>
              </a:ext>
            </a:extLst>
          </p:cNvPr>
          <p:cNvSpPr>
            <a:spLocks noGrp="1"/>
          </p:cNvSpPr>
          <p:nvPr>
            <p:ph type="body" sz="quarter" idx="13"/>
          </p:nvPr>
        </p:nvSpPr>
        <p:spPr/>
        <p:txBody>
          <a:bodyPr/>
          <a:lstStyle/>
          <a:p>
            <a:r>
              <a:rPr lang="en-US" sz="3200" dirty="0"/>
              <a:t>Some of the Hundreds of “Eligible” Expenses: </a:t>
            </a:r>
          </a:p>
          <a:p>
            <a:r>
              <a:rPr lang="en-US" sz="2400" dirty="0">
                <a:latin typeface="+mj-lt"/>
              </a:rPr>
              <a:t>MEDICAL, DENTAL, VISION, PRESCRIPTION + MORE</a:t>
            </a:r>
            <a:endParaRPr lang="en-US" dirty="0">
              <a:latin typeface="+mj-lt"/>
            </a:endParaRPr>
          </a:p>
        </p:txBody>
      </p:sp>
      <p:pic>
        <p:nvPicPr>
          <p:cNvPr id="13" name="Graphic 12">
            <a:extLst>
              <a:ext uri="{FF2B5EF4-FFF2-40B4-BE49-F238E27FC236}">
                <a16:creationId xmlns:a16="http://schemas.microsoft.com/office/drawing/2014/main" id="{0BBEEF22-BB92-7518-8D5A-FE1E52374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6608" y="1006346"/>
            <a:ext cx="1654317" cy="1654317"/>
          </a:xfrm>
          <a:prstGeom prst="rect">
            <a:avLst/>
          </a:prstGeom>
        </p:spPr>
      </p:pic>
      <p:pic>
        <p:nvPicPr>
          <p:cNvPr id="18" name="Graphic 17">
            <a:extLst>
              <a:ext uri="{FF2B5EF4-FFF2-40B4-BE49-F238E27FC236}">
                <a16:creationId xmlns:a16="http://schemas.microsoft.com/office/drawing/2014/main" id="{F936775B-865E-4911-0063-F18075F591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96608" y="2676127"/>
            <a:ext cx="1654317" cy="1654317"/>
          </a:xfrm>
          <a:prstGeom prst="rect">
            <a:avLst/>
          </a:prstGeom>
        </p:spPr>
      </p:pic>
      <p:pic>
        <p:nvPicPr>
          <p:cNvPr id="21" name="Graphic 20">
            <a:extLst>
              <a:ext uri="{FF2B5EF4-FFF2-40B4-BE49-F238E27FC236}">
                <a16:creationId xmlns:a16="http://schemas.microsoft.com/office/drawing/2014/main" id="{5C0DE09F-1516-B2FB-10E4-AA5DE02FDC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4843" y="4345908"/>
            <a:ext cx="1417846" cy="1417846"/>
          </a:xfrm>
          <a:prstGeom prst="rect">
            <a:avLst/>
          </a:prstGeom>
        </p:spPr>
      </p:pic>
    </p:spTree>
    <p:extLst>
      <p:ext uri="{BB962C8B-B14F-4D97-AF65-F5344CB8AC3E}">
        <p14:creationId xmlns:p14="http://schemas.microsoft.com/office/powerpoint/2010/main" val="364360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3D0B18-02B0-40D0-BEAC-2D5C36B76F56}"/>
              </a:ext>
            </a:extLst>
          </p:cNvPr>
          <p:cNvSpPr>
            <a:spLocks noGrp="1"/>
          </p:cNvSpPr>
          <p:nvPr>
            <p:ph type="body" sz="quarter" idx="12"/>
          </p:nvPr>
        </p:nvSpPr>
        <p:spPr>
          <a:xfrm>
            <a:off x="590768" y="1988622"/>
            <a:ext cx="8622806" cy="1152143"/>
          </a:xfrm>
        </p:spPr>
        <p:txBody>
          <a:bodyPr>
            <a:normAutofit/>
          </a:bodyPr>
          <a:lstStyle/>
          <a:p>
            <a:pPr marL="0" indent="0">
              <a:buNone/>
            </a:pPr>
            <a:r>
              <a:rPr lang="en-US" dirty="0"/>
              <a:t>Health Care FSA</a:t>
            </a:r>
          </a:p>
        </p:txBody>
      </p:sp>
    </p:spTree>
    <p:extLst>
      <p:ext uri="{BB962C8B-B14F-4D97-AF65-F5344CB8AC3E}">
        <p14:creationId xmlns:p14="http://schemas.microsoft.com/office/powerpoint/2010/main" val="242940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an FSA?">
            <a:hlinkClick r:id="" action="ppaction://media"/>
            <a:extLst>
              <a:ext uri="{FF2B5EF4-FFF2-40B4-BE49-F238E27FC236}">
                <a16:creationId xmlns:a16="http://schemas.microsoft.com/office/drawing/2014/main" id="{E4542B57-F033-4DA7-912E-2B51B2F90730}"/>
              </a:ext>
            </a:extLst>
          </p:cNvPr>
          <p:cNvPicPr>
            <a:picLocks noGrp="1" noRot="1" noChangeAspect="1"/>
          </p:cNvPicPr>
          <p:nvPr>
            <p:ph type="chart" sz="quarter" idx="12"/>
            <a:videoFile r:link="rId1"/>
          </p:nvPr>
        </p:nvPicPr>
        <p:blipFill>
          <a:blip r:embed="rId4"/>
          <a:stretch>
            <a:fillRect/>
          </a:stretch>
        </p:blipFill>
        <p:spPr>
          <a:xfrm>
            <a:off x="2163040" y="1248170"/>
            <a:ext cx="7865919" cy="4715446"/>
          </a:xfrm>
        </p:spPr>
      </p:pic>
      <p:sp>
        <p:nvSpPr>
          <p:cNvPr id="5" name="Text Placeholder 4">
            <a:extLst>
              <a:ext uri="{FF2B5EF4-FFF2-40B4-BE49-F238E27FC236}">
                <a16:creationId xmlns:a16="http://schemas.microsoft.com/office/drawing/2014/main" id="{2286FC0E-C517-C014-7FF6-7E67804CBF16}"/>
              </a:ext>
            </a:extLst>
          </p:cNvPr>
          <p:cNvSpPr>
            <a:spLocks noGrp="1"/>
          </p:cNvSpPr>
          <p:nvPr>
            <p:ph type="body" sz="quarter" idx="13"/>
          </p:nvPr>
        </p:nvSpPr>
        <p:spPr/>
        <p:txBody>
          <a:bodyPr/>
          <a:lstStyle/>
          <a:p>
            <a:r>
              <a:rPr lang="en-US" dirty="0"/>
              <a:t>What is a Health Care FSA? Video</a:t>
            </a:r>
          </a:p>
        </p:txBody>
      </p:sp>
    </p:spTree>
    <p:extLst>
      <p:ext uri="{BB962C8B-B14F-4D97-AF65-F5344CB8AC3E}">
        <p14:creationId xmlns:p14="http://schemas.microsoft.com/office/powerpoint/2010/main" val="407262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493151-AC09-CD6F-5F7C-429842C76CEE}"/>
              </a:ext>
            </a:extLst>
          </p:cNvPr>
          <p:cNvSpPr>
            <a:spLocks noGrp="1"/>
          </p:cNvSpPr>
          <p:nvPr>
            <p:ph type="body" sz="quarter" idx="12"/>
          </p:nvPr>
        </p:nvSpPr>
        <p:spPr>
          <a:xfrm>
            <a:off x="569295" y="1360418"/>
            <a:ext cx="5526706" cy="4469281"/>
          </a:xfrm>
        </p:spPr>
        <p:txBody>
          <a:bodyPr/>
          <a:lstStyle/>
          <a:p>
            <a:pPr>
              <a:lnSpc>
                <a:spcPct val="114000"/>
              </a:lnSpc>
              <a:spcBef>
                <a:spcPts val="600"/>
              </a:spcBef>
              <a:spcAft>
                <a:spcPts val="600"/>
              </a:spcAft>
            </a:pPr>
            <a:r>
              <a:rPr lang="en-US" altLang="en-US" sz="1800" b="1" dirty="0">
                <a:latin typeface="Open Sans" panose="020B0606030504020204" pitchFamily="34" charset="0"/>
                <a:ea typeface="Open Sans" panose="020B0606030504020204" pitchFamily="34" charset="0"/>
                <a:cs typeface="Open Sans" panose="020B0606030504020204" pitchFamily="34" charset="0"/>
              </a:rPr>
              <a:t>For members enrolled in the </a:t>
            </a:r>
            <a:r>
              <a:rPr lang="en-US" altLang="en-US" sz="18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PPO option</a:t>
            </a:r>
            <a:r>
              <a:rPr lang="en-US" altLang="en-US" sz="1800" b="1" dirty="0">
                <a:latin typeface="Open Sans" panose="020B0606030504020204" pitchFamily="34" charset="0"/>
                <a:ea typeface="Open Sans" panose="020B0606030504020204" pitchFamily="34" charset="0"/>
                <a:cs typeface="Open Sans" panose="020B0606030504020204" pitchFamily="34" charset="0"/>
              </a:rPr>
              <a:t>. </a:t>
            </a:r>
          </a:p>
          <a:p>
            <a:pPr>
              <a:lnSpc>
                <a:spcPct val="114000"/>
              </a:lnSpc>
              <a:spcBef>
                <a:spcPts val="600"/>
              </a:spcBef>
              <a:spcAft>
                <a:spcPts val="600"/>
              </a:spcAft>
            </a:pPr>
            <a:r>
              <a:rPr lang="en-US" altLang="en-US" sz="1800" dirty="0">
                <a:latin typeface="Open Sans" panose="020B0606030504020204" pitchFamily="34" charset="0"/>
                <a:ea typeface="Open Sans" panose="020B0606030504020204" pitchFamily="34" charset="0"/>
                <a:cs typeface="Open Sans" panose="020B0606030504020204" pitchFamily="34" charset="0"/>
              </a:rPr>
              <a:t>A </a:t>
            </a:r>
            <a:r>
              <a:rPr lang="en-US" alt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Health Care Flexible Spending Account (FSA) </a:t>
            </a:r>
            <a:r>
              <a:rPr lang="en-US" altLang="en-US" sz="1800" dirty="0">
                <a:latin typeface="Open Sans" panose="020B0606030504020204" pitchFamily="34" charset="0"/>
                <a:ea typeface="Open Sans" panose="020B0606030504020204" pitchFamily="34" charset="0"/>
                <a:cs typeface="Open Sans" panose="020B0606030504020204" pitchFamily="34" charset="0"/>
              </a:rPr>
              <a:t>is an account that allows you to use pre-tax dollars to pay for health care expenses, like medical, dental, vision and prescription expenses.</a:t>
            </a:r>
          </a:p>
          <a:p>
            <a:pPr>
              <a:lnSpc>
                <a:spcPct val="114000"/>
              </a:lnSpc>
              <a:spcBef>
                <a:spcPts val="600"/>
              </a:spcBef>
              <a:spcAft>
                <a:spcPts val="600"/>
              </a:spcAft>
            </a:pPr>
            <a:br>
              <a:rPr lang="en-US" altLang="en-US" b="1" dirty="0">
                <a:solidFill>
                  <a:srgbClr val="81BD41"/>
                </a:solidFill>
                <a:latin typeface="Open Sans" panose="020B0606030504020204" pitchFamily="34" charset="0"/>
                <a:ea typeface="Open Sans" panose="020B0606030504020204" pitchFamily="34" charset="0"/>
                <a:cs typeface="Open Sans" panose="020B0606030504020204" pitchFamily="34" charset="0"/>
              </a:rPr>
            </a:br>
            <a:r>
              <a:rPr lang="en-US" altLang="en-US" b="1" dirty="0">
                <a:solidFill>
                  <a:srgbClr val="009BC7"/>
                </a:solidFill>
                <a:latin typeface="Open Sans" panose="020B0606030504020204" pitchFamily="34" charset="0"/>
                <a:ea typeface="Open Sans" panose="020B0606030504020204" pitchFamily="34" charset="0"/>
                <a:cs typeface="Open Sans" panose="020B0606030504020204" pitchFamily="34" charset="0"/>
              </a:rPr>
              <a:t>Account Advantages</a:t>
            </a:r>
          </a:p>
          <a:p>
            <a:pPr lvl="1">
              <a:lnSpc>
                <a:spcPct val="114000"/>
              </a:lnSpc>
              <a:spcBef>
                <a:spcPct val="0"/>
              </a:spcBef>
              <a:buClr>
                <a:schemeClr val="accent2"/>
              </a:buClr>
            </a:pPr>
            <a:r>
              <a:rPr lang="en-US" altLang="en-US" dirty="0">
                <a:latin typeface="Open Sans" panose="020B0606030504020204" pitchFamily="34" charset="0"/>
                <a:ea typeface="Open Sans" panose="020B0606030504020204" pitchFamily="34" charset="0"/>
                <a:cs typeface="Open Sans" panose="020B0606030504020204" pitchFamily="34" charset="0"/>
              </a:rPr>
              <a:t>Tax savings</a:t>
            </a:r>
          </a:p>
          <a:p>
            <a:pPr lvl="1">
              <a:lnSpc>
                <a:spcPct val="114000"/>
              </a:lnSpc>
              <a:spcBef>
                <a:spcPct val="0"/>
              </a:spcBef>
              <a:buClr>
                <a:schemeClr val="accent2"/>
              </a:buClr>
            </a:pPr>
            <a:r>
              <a:rPr lang="en-US" altLang="en-US" dirty="0">
                <a:latin typeface="Open Sans" panose="020B0606030504020204" pitchFamily="34" charset="0"/>
                <a:ea typeface="Open Sans" panose="020B0606030504020204" pitchFamily="34" charset="0"/>
                <a:cs typeface="Open Sans" panose="020B0606030504020204" pitchFamily="34" charset="0"/>
              </a:rPr>
              <a:t>Multiple uses</a:t>
            </a:r>
          </a:p>
          <a:p>
            <a:pPr lvl="1">
              <a:lnSpc>
                <a:spcPct val="114000"/>
              </a:lnSpc>
              <a:spcBef>
                <a:spcPct val="0"/>
              </a:spcBef>
              <a:buClr>
                <a:schemeClr val="accent2"/>
              </a:buClr>
            </a:pPr>
            <a:r>
              <a:rPr lang="en-US" altLang="en-US" dirty="0">
                <a:latin typeface="Open Sans" panose="020B0606030504020204" pitchFamily="34" charset="0"/>
                <a:ea typeface="Open Sans" panose="020B0606030504020204" pitchFamily="34" charset="0"/>
                <a:cs typeface="Open Sans" panose="020B0606030504020204" pitchFamily="34" charset="0"/>
              </a:rPr>
              <a:t>Easy to access </a:t>
            </a:r>
          </a:p>
          <a:p>
            <a:pPr lvl="1">
              <a:lnSpc>
                <a:spcPct val="114000"/>
              </a:lnSpc>
              <a:spcBef>
                <a:spcPct val="0"/>
              </a:spcBef>
              <a:buClr>
                <a:schemeClr val="accent2"/>
              </a:buClr>
            </a:pPr>
            <a:r>
              <a:rPr lang="en-US" altLang="en-US" dirty="0">
                <a:latin typeface="Open Sans" panose="020B0606030504020204" pitchFamily="34" charset="0"/>
                <a:ea typeface="Open Sans" panose="020B0606030504020204" pitchFamily="34" charset="0"/>
                <a:cs typeface="Open Sans" panose="020B0606030504020204" pitchFamily="34" charset="0"/>
              </a:rPr>
              <a:t>Mobile and online access</a:t>
            </a:r>
          </a:p>
          <a:p>
            <a:pPr lvl="1">
              <a:lnSpc>
                <a:spcPct val="114000"/>
              </a:lnSpc>
              <a:spcBef>
                <a:spcPct val="0"/>
              </a:spcBef>
              <a:buClr>
                <a:schemeClr val="accent2"/>
              </a:buClr>
            </a:pPr>
            <a:r>
              <a:rPr lang="en-US" altLang="en-US" dirty="0">
                <a:latin typeface="Open Sans" panose="020B0606030504020204" pitchFamily="34" charset="0"/>
                <a:ea typeface="Open Sans" panose="020B0606030504020204" pitchFamily="34" charset="0"/>
                <a:cs typeface="Open Sans" panose="020B0606030504020204" pitchFamily="34" charset="0"/>
              </a:rPr>
              <a:t>Member service support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a:extLst>
              <a:ext uri="{FF2B5EF4-FFF2-40B4-BE49-F238E27FC236}">
                <a16:creationId xmlns:a16="http://schemas.microsoft.com/office/drawing/2014/main" id="{491D7B6C-2234-AF21-82B5-E228CFDCC468}"/>
              </a:ext>
            </a:extLst>
          </p:cNvPr>
          <p:cNvSpPr>
            <a:spLocks noGrp="1"/>
          </p:cNvSpPr>
          <p:nvPr>
            <p:ph type="body" sz="quarter" idx="13"/>
          </p:nvPr>
        </p:nvSpPr>
        <p:spPr/>
        <p:txBody>
          <a:bodyPr/>
          <a:lstStyle/>
          <a:p>
            <a:r>
              <a:rPr lang="en-US" dirty="0"/>
              <a:t>What is an FSA?</a:t>
            </a:r>
          </a:p>
        </p:txBody>
      </p:sp>
      <p:sp>
        <p:nvSpPr>
          <p:cNvPr id="15" name="AutoShape 4">
            <a:extLst>
              <a:ext uri="{FF2B5EF4-FFF2-40B4-BE49-F238E27FC236}">
                <a16:creationId xmlns:a16="http://schemas.microsoft.com/office/drawing/2014/main" id="{DBF4EDB5-62C4-4DAA-8C14-33A694FF5F34}"/>
              </a:ext>
            </a:extLst>
          </p:cNvPr>
          <p:cNvSpPr>
            <a:spLocks noChangeArrowheads="1"/>
          </p:cNvSpPr>
          <p:nvPr/>
        </p:nvSpPr>
        <p:spPr bwMode="auto">
          <a:xfrm>
            <a:off x="6599093" y="2878282"/>
            <a:ext cx="4895850" cy="2725738"/>
          </a:xfrm>
          <a:prstGeom prst="roundRect">
            <a:avLst>
              <a:gd name="adj" fmla="val 7143"/>
            </a:avLst>
          </a:prstGeom>
          <a:solidFill>
            <a:schemeClr val="accent1"/>
          </a:solidFill>
          <a:ln w="12700" algn="in">
            <a:noFill/>
            <a:round/>
            <a:headEnd/>
            <a:tailEnd/>
          </a:ln>
          <a:effectLst>
            <a:outerShdw blurRad="50800" dist="38100" dir="2700000" algn="tl" rotWithShape="0">
              <a:prstClr val="black">
                <a:alpha val="40000"/>
              </a:prstClr>
            </a:outerShdw>
          </a:effectLst>
        </p:spPr>
        <p:txBody>
          <a:bodyPr lIns="36576" tIns="0" rIns="36576"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800" b="1" dirty="0">
                <a:solidFill>
                  <a:schemeClr val="bg1"/>
                </a:solidFill>
                <a:latin typeface="+mn-lt"/>
              </a:rPr>
              <a:t>FSAs can help your </a:t>
            </a:r>
          </a:p>
          <a:p>
            <a:pPr algn="ctr" eaLnBrk="1" hangingPunct="1">
              <a:defRPr/>
            </a:pPr>
            <a:r>
              <a:rPr lang="en-US" altLang="en-US" sz="2800" b="1" dirty="0">
                <a:solidFill>
                  <a:schemeClr val="bg1"/>
                </a:solidFill>
                <a:latin typeface="+mn-lt"/>
              </a:rPr>
              <a:t>budget go further </a:t>
            </a:r>
          </a:p>
          <a:p>
            <a:pPr algn="ctr" eaLnBrk="1" hangingPunct="1">
              <a:defRPr/>
            </a:pPr>
            <a:r>
              <a:rPr lang="en-US" altLang="en-US" sz="2800" b="1" dirty="0">
                <a:solidFill>
                  <a:schemeClr val="bg1"/>
                </a:solidFill>
                <a:latin typeface="+mn-lt"/>
              </a:rPr>
              <a:t>by using pre-tax funds </a:t>
            </a:r>
          </a:p>
          <a:p>
            <a:pPr algn="ctr" eaLnBrk="1" hangingPunct="1">
              <a:defRPr/>
            </a:pPr>
            <a:r>
              <a:rPr lang="en-US" altLang="en-US" sz="2800" b="1" dirty="0">
                <a:solidFill>
                  <a:schemeClr val="bg1"/>
                </a:solidFill>
                <a:latin typeface="+mn-lt"/>
              </a:rPr>
              <a:t>for everyday expenses.</a:t>
            </a:r>
          </a:p>
        </p:txBody>
      </p:sp>
      <p:pic>
        <p:nvPicPr>
          <p:cNvPr id="10" name="Graphic 9">
            <a:extLst>
              <a:ext uri="{FF2B5EF4-FFF2-40B4-BE49-F238E27FC236}">
                <a16:creationId xmlns:a16="http://schemas.microsoft.com/office/drawing/2014/main" id="{63697EB8-12F1-CAAB-661E-F6B2F15C1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3371" y="3729444"/>
            <a:ext cx="2345512" cy="2345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5"/>
                                        </p:tgtEl>
                                      </p:cBhvr>
                                    </p:animEffect>
                                    <p:anim calcmode="lin" valueType="num">
                                      <p:cBhvr>
                                        <p:cTn id="7" dur="1000"/>
                                        <p:tgtEl>
                                          <p:spTgt spid="15"/>
                                        </p:tgtEl>
                                        <p:attrNameLst>
                                          <p:attrName>ppt_x</p:attrName>
                                        </p:attrNameLst>
                                      </p:cBhvr>
                                      <p:tavLst>
                                        <p:tav tm="0">
                                          <p:val>
                                            <p:strVal val="ppt_x"/>
                                          </p:val>
                                        </p:tav>
                                        <p:tav tm="100000">
                                          <p:val>
                                            <p:strVal val="ppt_x"/>
                                          </p:val>
                                        </p:tav>
                                      </p:tavLst>
                                    </p:anim>
                                    <p:anim calcmode="lin" valueType="num">
                                      <p:cBhvr>
                                        <p:cTn id="8" dur="1000"/>
                                        <p:tgtEl>
                                          <p:spTgt spid="15"/>
                                        </p:tgtEl>
                                        <p:attrNameLst>
                                          <p:attrName>ppt_y</p:attrName>
                                        </p:attrNameLst>
                                      </p:cBhvr>
                                      <p:tavLst>
                                        <p:tav tm="0">
                                          <p:val>
                                            <p:strVal val="ppt_y"/>
                                          </p:val>
                                        </p:tav>
                                        <p:tav tm="100000">
                                          <p:val>
                                            <p:strVal val="ppt_y+.1"/>
                                          </p:val>
                                        </p:tav>
                                      </p:tavLst>
                                    </p:anim>
                                    <p:set>
                                      <p:cBhvr>
                                        <p:cTn id="9"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Default Theme">
  <a:themeElements>
    <a:clrScheme name="2022">
      <a:dk1>
        <a:srgbClr val="424242"/>
      </a:dk1>
      <a:lt1>
        <a:srgbClr val="FFFFFF"/>
      </a:lt1>
      <a:dk2>
        <a:srgbClr val="00205B"/>
      </a:dk2>
      <a:lt2>
        <a:srgbClr val="D0D0CE"/>
      </a:lt2>
      <a:accent1>
        <a:srgbClr val="009BC7"/>
      </a:accent1>
      <a:accent2>
        <a:srgbClr val="FF8200"/>
      </a:accent2>
      <a:accent3>
        <a:srgbClr val="9DC23B"/>
      </a:accent3>
      <a:accent4>
        <a:srgbClr val="95D9F9"/>
      </a:accent4>
      <a:accent5>
        <a:srgbClr val="FFC72C"/>
      </a:accent5>
      <a:accent6>
        <a:srgbClr val="888B8D"/>
      </a:accent6>
      <a:hlink>
        <a:srgbClr val="009BC7"/>
      </a:hlink>
      <a:folHlink>
        <a:srgbClr val="95D9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sinessolver-PowerPoint-Template-2023  -  Read-Only" id="{A2338536-F638-4971-BC20-B0924043B9C9}" vid="{86409935-9B7A-4FCB-AE25-92C0AD8473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536FA6CA13724F9E1EE62826A81550" ma:contentTypeVersion="2" ma:contentTypeDescription="Create a new document." ma:contentTypeScope="" ma:versionID="9a44e98538dfc876952f32488dfb3816">
  <xsd:schema xmlns:xsd="http://www.w3.org/2001/XMLSchema" xmlns:xs="http://www.w3.org/2001/XMLSchema" xmlns:p="http://schemas.microsoft.com/office/2006/metadata/properties" xmlns:ns2="a0368048-1b39-4ce1-be43-e47e8bd8386a" targetNamespace="http://schemas.microsoft.com/office/2006/metadata/properties" ma:root="true" ma:fieldsID="c76f120dc90a032a93d47cf1d4d6e4ed" ns2:_="">
    <xsd:import namespace="a0368048-1b39-4ce1-be43-e47e8bd8386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368048-1b39-4ce1-be43-e47e8bd838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B99F27-B67E-47EB-981F-8A24C3C30230}">
  <ds:schemaRefs>
    <ds:schemaRef ds:uri="http://purl.org/dc/dcmitype/"/>
    <ds:schemaRef ds:uri="http://schemas.microsoft.com/office/2006/metadata/properties"/>
    <ds:schemaRef ds:uri="http://purl.org/dc/terms/"/>
    <ds:schemaRef ds:uri="a0368048-1b39-4ce1-be43-e47e8bd8386a"/>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30CE41DE-FC4B-415B-889D-1BD0AED51E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368048-1b39-4ce1-be43-e47e8bd838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F540DB-4884-479A-90D1-821AF41345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6136</TotalTime>
  <Words>6704</Words>
  <Application>Microsoft Macintosh PowerPoint</Application>
  <PresentationFormat>Widescreen</PresentationFormat>
  <Paragraphs>565</Paragraphs>
  <Slides>52</Slides>
  <Notes>47</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Open Sans</vt:lpstr>
      <vt:lpstr>Open Sans Regular</vt:lpstr>
      <vt:lpstr>Oswald Light</vt:lpstr>
      <vt:lpstr>Default Theme</vt:lpstr>
      <vt:lpstr>PowerPoint Presentation</vt:lpstr>
      <vt:lpstr>[Client Name]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Shelley Jones</dc:creator>
  <cp:lastModifiedBy>Shelley Jones</cp:lastModifiedBy>
  <cp:revision>12</cp:revision>
  <cp:lastPrinted>2018-12-27T16:43:30Z</cp:lastPrinted>
  <dcterms:created xsi:type="dcterms:W3CDTF">2023-07-27T18:03:18Z</dcterms:created>
  <dcterms:modified xsi:type="dcterms:W3CDTF">2024-09-13T20:29:18Z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0x010100C3536FA6CA13724F9E1EE62826A81550</vt:lpwstr>
  </property>
  <property fmtid="{D5CDD505-2E9C-101B-9397-08002B2CF9AE}" pid="3" name="AuthorIds_UIVersion_2048">
    <vt:lpwstr>1368</vt:lpwstr>
  </property>
</Properties>
</file>