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 id="256"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95BF"/>
    <a:srgbClr val="247799"/>
    <a:srgbClr val="53565A"/>
    <a:srgbClr val="0020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37"/>
    <p:restoredTop sz="94670"/>
  </p:normalViewPr>
  <p:slideViewPr>
    <p:cSldViewPr snapToGrid="0">
      <p:cViewPr>
        <p:scale>
          <a:sx n="140" d="100"/>
          <a:sy n="140" d="100"/>
        </p:scale>
        <p:origin x="2296" y="-6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5BA55B0-8084-416D-22AC-4BF7302D752D}"/>
              </a:ext>
            </a:extLst>
          </p:cNvPr>
          <p:cNvPicPr>
            <a:picLocks noChangeAspect="1"/>
          </p:cNvPicPr>
          <p:nvPr userDrawn="1"/>
        </p:nvPicPr>
        <p:blipFill>
          <a:blip r:embed="rId2"/>
          <a:stretch>
            <a:fillRect/>
          </a:stretch>
        </p:blipFill>
        <p:spPr>
          <a:xfrm>
            <a:off x="295107" y="9519303"/>
            <a:ext cx="1382179" cy="207600"/>
          </a:xfrm>
          <a:prstGeom prst="rect">
            <a:avLst/>
          </a:prstGeom>
        </p:spPr>
      </p:pic>
      <p:pic>
        <p:nvPicPr>
          <p:cNvPr id="8" name="Picture 7">
            <a:extLst>
              <a:ext uri="{FF2B5EF4-FFF2-40B4-BE49-F238E27FC236}">
                <a16:creationId xmlns:a16="http://schemas.microsoft.com/office/drawing/2014/main" id="{64BAD13C-F524-4480-5D9E-1A42C4D67A23}"/>
              </a:ext>
            </a:extLst>
          </p:cNvPr>
          <p:cNvPicPr>
            <a:picLocks noChangeAspect="1"/>
          </p:cNvPicPr>
          <p:nvPr userDrawn="1"/>
        </p:nvPicPr>
        <p:blipFill>
          <a:blip r:embed="rId3"/>
          <a:stretch>
            <a:fillRect/>
          </a:stretch>
        </p:blipFill>
        <p:spPr>
          <a:xfrm>
            <a:off x="1894609" y="9511746"/>
            <a:ext cx="1015896" cy="274322"/>
          </a:xfrm>
          <a:prstGeom prst="rect">
            <a:avLst/>
          </a:prstGeom>
        </p:spPr>
      </p:pic>
      <p:sp>
        <p:nvSpPr>
          <p:cNvPr id="12" name="TextBox 11">
            <a:extLst>
              <a:ext uri="{FF2B5EF4-FFF2-40B4-BE49-F238E27FC236}">
                <a16:creationId xmlns:a16="http://schemas.microsoft.com/office/drawing/2014/main" id="{8D9AD0E0-4C62-FAA4-EB77-7829F31068CA}"/>
              </a:ext>
            </a:extLst>
          </p:cNvPr>
          <p:cNvSpPr txBox="1"/>
          <p:nvPr userDrawn="1"/>
        </p:nvSpPr>
        <p:spPr>
          <a:xfrm>
            <a:off x="3094077" y="9511746"/>
            <a:ext cx="4258908" cy="307777"/>
          </a:xfrm>
          <a:prstGeom prst="rect">
            <a:avLst/>
          </a:prstGeom>
          <a:noFill/>
        </p:spPr>
        <p:txBody>
          <a:bodyPr wrap="square">
            <a:spAutoFit/>
          </a:bodyPr>
          <a:lstStyle/>
          <a:p>
            <a:r>
              <a:rPr lang="en-US" sz="700" dirty="0">
                <a:solidFill>
                  <a:schemeClr val="tx1">
                    <a:lumMod val="50000"/>
                    <a:lumOff val="50000"/>
                  </a:schemeClr>
                </a:solidFill>
                <a:effectLst/>
                <a:latin typeface="Arial" panose="020B0604020202020204" pitchFamily="34" charset="0"/>
                <a:cs typeface="Arial" panose="020B0604020202020204" pitchFamily="34" charset="0"/>
              </a:rPr>
              <a:t>Businessolver® and the Businessolver logo are registered trademarks of </a:t>
            </a:r>
            <a:r>
              <a:rPr lang="en-US" sz="700" dirty="0" err="1">
                <a:solidFill>
                  <a:schemeClr val="tx1">
                    <a:lumMod val="50000"/>
                    <a:lumOff val="50000"/>
                  </a:schemeClr>
                </a:solidFill>
                <a:effectLst/>
                <a:latin typeface="Arial" panose="020B0604020202020204" pitchFamily="34" charset="0"/>
                <a:cs typeface="Arial" panose="020B0604020202020204" pitchFamily="34" charset="0"/>
              </a:rPr>
              <a:t>Businessolver.com</a:t>
            </a:r>
            <a:r>
              <a:rPr lang="en-US" sz="700" dirty="0">
                <a:solidFill>
                  <a:schemeClr val="tx1">
                    <a:lumMod val="50000"/>
                    <a:lumOff val="50000"/>
                  </a:schemeClr>
                </a:solidFill>
                <a:effectLst/>
                <a:latin typeface="Arial" panose="020B0604020202020204" pitchFamily="34" charset="0"/>
                <a:cs typeface="Arial" panose="020B0604020202020204" pitchFamily="34" charset="0"/>
              </a:rPr>
              <a:t>, Inc. 2022. All rights reserved</a:t>
            </a:r>
          </a:p>
        </p:txBody>
      </p:sp>
    </p:spTree>
    <p:extLst>
      <p:ext uri="{BB962C8B-B14F-4D97-AF65-F5344CB8AC3E}">
        <p14:creationId xmlns:p14="http://schemas.microsoft.com/office/powerpoint/2010/main" val="939480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E00943-539F-884F-A469-7020631CFC11}" type="datetimeFigureOut">
              <a:rPr lang="en-US" smtClean="0"/>
              <a:t>7/28/22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74E6E-11A8-D645-9BAF-67B867C2223B}" type="slidenum">
              <a:rPr lang="en-US" smtClean="0"/>
              <a:t>‹#›</a:t>
            </a:fld>
            <a:endParaRPr lang="en-US"/>
          </a:p>
        </p:txBody>
      </p:sp>
    </p:spTree>
    <p:extLst>
      <p:ext uri="{BB962C8B-B14F-4D97-AF65-F5344CB8AC3E}">
        <p14:creationId xmlns:p14="http://schemas.microsoft.com/office/powerpoint/2010/main" val="1097804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E00943-539F-884F-A469-7020631CFC11}" type="datetimeFigureOut">
              <a:rPr lang="en-US" smtClean="0"/>
              <a:t>7/28/22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74E6E-11A8-D645-9BAF-67B867C2223B}" type="slidenum">
              <a:rPr lang="en-US" smtClean="0"/>
              <a:t>‹#›</a:t>
            </a:fld>
            <a:endParaRPr lang="en-US"/>
          </a:p>
        </p:txBody>
      </p:sp>
    </p:spTree>
    <p:extLst>
      <p:ext uri="{BB962C8B-B14F-4D97-AF65-F5344CB8AC3E}">
        <p14:creationId xmlns:p14="http://schemas.microsoft.com/office/powerpoint/2010/main" val="2459887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E00943-539F-884F-A469-7020631CFC11}" type="datetimeFigureOut">
              <a:rPr lang="en-US" smtClean="0"/>
              <a:t>7/28/22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74E6E-11A8-D645-9BAF-67B867C2223B}" type="slidenum">
              <a:rPr lang="en-US" smtClean="0"/>
              <a:t>‹#›</a:t>
            </a:fld>
            <a:endParaRPr lang="en-US"/>
          </a:p>
        </p:txBody>
      </p:sp>
    </p:spTree>
    <p:extLst>
      <p:ext uri="{BB962C8B-B14F-4D97-AF65-F5344CB8AC3E}">
        <p14:creationId xmlns:p14="http://schemas.microsoft.com/office/powerpoint/2010/main" val="2696953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E00943-539F-884F-A469-7020631CFC11}" type="datetimeFigureOut">
              <a:rPr lang="en-US" smtClean="0"/>
              <a:t>7/28/22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74E6E-11A8-D645-9BAF-67B867C2223B}" type="slidenum">
              <a:rPr lang="en-US" smtClean="0"/>
              <a:t>‹#›</a:t>
            </a:fld>
            <a:endParaRPr lang="en-US"/>
          </a:p>
        </p:txBody>
      </p:sp>
    </p:spTree>
    <p:extLst>
      <p:ext uri="{BB962C8B-B14F-4D97-AF65-F5344CB8AC3E}">
        <p14:creationId xmlns:p14="http://schemas.microsoft.com/office/powerpoint/2010/main" val="313574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E00943-539F-884F-A469-7020631CFC11}" type="datetimeFigureOut">
              <a:rPr lang="en-US" smtClean="0"/>
              <a:t>7/28/22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74E6E-11A8-D645-9BAF-67B867C2223B}" type="slidenum">
              <a:rPr lang="en-US" smtClean="0"/>
              <a:t>‹#›</a:t>
            </a:fld>
            <a:endParaRPr lang="en-US"/>
          </a:p>
        </p:txBody>
      </p:sp>
    </p:spTree>
    <p:extLst>
      <p:ext uri="{BB962C8B-B14F-4D97-AF65-F5344CB8AC3E}">
        <p14:creationId xmlns:p14="http://schemas.microsoft.com/office/powerpoint/2010/main" val="209425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E00943-539F-884F-A469-7020631CFC11}" type="datetimeFigureOut">
              <a:rPr lang="en-US" smtClean="0"/>
              <a:t>7/28/22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74E6E-11A8-D645-9BAF-67B867C2223B}" type="slidenum">
              <a:rPr lang="en-US" smtClean="0"/>
              <a:t>‹#›</a:t>
            </a:fld>
            <a:endParaRPr lang="en-US"/>
          </a:p>
        </p:txBody>
      </p:sp>
    </p:spTree>
    <p:extLst>
      <p:ext uri="{BB962C8B-B14F-4D97-AF65-F5344CB8AC3E}">
        <p14:creationId xmlns:p14="http://schemas.microsoft.com/office/powerpoint/2010/main" val="4224145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E00943-539F-884F-A469-7020631CFC11}" type="datetimeFigureOut">
              <a:rPr lang="en-US" smtClean="0"/>
              <a:t>7/28/22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74E6E-11A8-D645-9BAF-67B867C2223B}" type="slidenum">
              <a:rPr lang="en-US" smtClean="0"/>
              <a:t>‹#›</a:t>
            </a:fld>
            <a:endParaRPr lang="en-US"/>
          </a:p>
        </p:txBody>
      </p:sp>
    </p:spTree>
    <p:extLst>
      <p:ext uri="{BB962C8B-B14F-4D97-AF65-F5344CB8AC3E}">
        <p14:creationId xmlns:p14="http://schemas.microsoft.com/office/powerpoint/2010/main" val="2825224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E00943-539F-884F-A469-7020631CFC11}" type="datetimeFigureOut">
              <a:rPr lang="en-US" smtClean="0"/>
              <a:t>7/28/22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74E6E-11A8-D645-9BAF-67B867C2223B}" type="slidenum">
              <a:rPr lang="en-US" smtClean="0"/>
              <a:t>‹#›</a:t>
            </a:fld>
            <a:endParaRPr lang="en-US"/>
          </a:p>
        </p:txBody>
      </p:sp>
    </p:spTree>
    <p:extLst>
      <p:ext uri="{BB962C8B-B14F-4D97-AF65-F5344CB8AC3E}">
        <p14:creationId xmlns:p14="http://schemas.microsoft.com/office/powerpoint/2010/main" val="3482549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EE00943-539F-884F-A469-7020631CFC11}" type="datetimeFigureOut">
              <a:rPr lang="en-US" smtClean="0"/>
              <a:t>7/28/22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74E6E-11A8-D645-9BAF-67B867C2223B}" type="slidenum">
              <a:rPr lang="en-US" smtClean="0"/>
              <a:t>‹#›</a:t>
            </a:fld>
            <a:endParaRPr lang="en-US"/>
          </a:p>
        </p:txBody>
      </p:sp>
    </p:spTree>
    <p:extLst>
      <p:ext uri="{BB962C8B-B14F-4D97-AF65-F5344CB8AC3E}">
        <p14:creationId xmlns:p14="http://schemas.microsoft.com/office/powerpoint/2010/main" val="293140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EE00943-539F-884F-A469-7020631CFC11}" type="datetimeFigureOut">
              <a:rPr lang="en-US" smtClean="0"/>
              <a:t>7/28/22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74E6E-11A8-D645-9BAF-67B867C2223B}" type="slidenum">
              <a:rPr lang="en-US" smtClean="0"/>
              <a:t>‹#›</a:t>
            </a:fld>
            <a:endParaRPr lang="en-US"/>
          </a:p>
        </p:txBody>
      </p:sp>
    </p:spTree>
    <p:extLst>
      <p:ext uri="{BB962C8B-B14F-4D97-AF65-F5344CB8AC3E}">
        <p14:creationId xmlns:p14="http://schemas.microsoft.com/office/powerpoint/2010/main" val="4272234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EE00943-539F-884F-A469-7020631CFC11}" type="datetimeFigureOut">
              <a:rPr lang="en-US" smtClean="0"/>
              <a:t>7/28/22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8774E6E-11A8-D645-9BAF-67B867C2223B}" type="slidenum">
              <a:rPr lang="en-US" smtClean="0"/>
              <a:t>‹#›</a:t>
            </a:fld>
            <a:endParaRPr lang="en-US"/>
          </a:p>
        </p:txBody>
      </p:sp>
    </p:spTree>
    <p:extLst>
      <p:ext uri="{BB962C8B-B14F-4D97-AF65-F5344CB8AC3E}">
        <p14:creationId xmlns:p14="http://schemas.microsoft.com/office/powerpoint/2010/main" val="4764551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usinessolver.com/mychoice-accounts/participants/flexible-spending-account" TargetMode="External"/><Relationship Id="rId7" Type="http://schemas.openxmlformats.org/officeDocument/2006/relationships/hyperlink" Target="https://www.businessolver.com/mychoice-accounts/participants/lifestyle-accounts" TargetMode="External"/><Relationship Id="rId2" Type="http://schemas.openxmlformats.org/officeDocument/2006/relationships/hyperlink" Target="https://www.businessolver.com/mychoice-accounts/participants/health-savings-account" TargetMode="External"/><Relationship Id="rId1" Type="http://schemas.openxmlformats.org/officeDocument/2006/relationships/slideLayout" Target="../slideLayouts/slideLayout1.xml"/><Relationship Id="rId6" Type="http://schemas.openxmlformats.org/officeDocument/2006/relationships/hyperlink" Target="https://www.businessolver.com/mychoice-accounts/participants/commuter-benefits" TargetMode="External"/><Relationship Id="rId5" Type="http://schemas.openxmlformats.org/officeDocument/2006/relationships/hyperlink" Target="https://www.businessolver.com/mychoice-accounts/participants/health-reimbursement-arrangement" TargetMode="External"/><Relationship Id="rId4" Type="http://schemas.openxmlformats.org/officeDocument/2006/relationships/hyperlink" Target="https://www.businessolver.com/mychoice-accounts/participants/dependent-care-fsa-eligible-expense"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businessolver.com/mychoice-accounts/participants/flexible-spending-account" TargetMode="External"/><Relationship Id="rId7" Type="http://schemas.openxmlformats.org/officeDocument/2006/relationships/hyperlink" Target="https://play.google.com/store/apps/details?id=com.businessolver.mychoice" TargetMode="External"/><Relationship Id="rId2" Type="http://schemas.openxmlformats.org/officeDocument/2006/relationships/hyperlink" Target="https://www.businessolver.com/mychoice-accounts/participants/health-savings-account" TargetMode="External"/><Relationship Id="rId1" Type="http://schemas.openxmlformats.org/officeDocument/2006/relationships/slideLayout" Target="../slideLayouts/slideLayout1.xml"/><Relationship Id="rId6" Type="http://schemas.openxmlformats.org/officeDocument/2006/relationships/hyperlink" Target="https://apps.apple.com/us/app/mychoice-mobile/id1138970986" TargetMode="External"/><Relationship Id="rId5" Type="http://schemas.openxmlformats.org/officeDocument/2006/relationships/hyperlink" Target="https://www.businessolver.com/mychoice-accounts/participants/health-reimbursement-arrangement" TargetMode="External"/><Relationship Id="rId4" Type="http://schemas.openxmlformats.org/officeDocument/2006/relationships/hyperlink" Target="https://www.businessolver.com/mychoice-accounts/participants/dependent-care-fsa-eligible-expense"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8FC953-8CE9-CDB1-3B7C-3634BB4F6CFA}"/>
              </a:ext>
            </a:extLst>
          </p:cNvPr>
          <p:cNvSpPr txBox="1"/>
          <p:nvPr/>
        </p:nvSpPr>
        <p:spPr>
          <a:xfrm>
            <a:off x="612116" y="2861192"/>
            <a:ext cx="4299994" cy="4984360"/>
          </a:xfrm>
          <a:prstGeom prst="rect">
            <a:avLst/>
          </a:prstGeom>
          <a:noFill/>
        </p:spPr>
        <p:txBody>
          <a:bodyPr wrap="square" rtlCol="0">
            <a:noAutofit/>
          </a:bodyPr>
          <a:lstStyle/>
          <a:p>
            <a:pPr>
              <a:spcAft>
                <a:spcPts val="1200"/>
              </a:spcAft>
            </a:pPr>
            <a:r>
              <a:rPr lang="en-US" sz="1200" b="1" dirty="0">
                <a:solidFill>
                  <a:srgbClr val="2D95BF"/>
                </a:solidFill>
                <a:latin typeface="Arial" panose="020B0604020202020204" pitchFamily="34" charset="0"/>
                <a:ea typeface="Open Sans" panose="020B0606030504020204" pitchFamily="34" charset="0"/>
                <a:cs typeface="Arial" panose="020B0604020202020204" pitchFamily="34" charset="0"/>
              </a:rPr>
              <a:t>Health Savings Account (HSA): </a:t>
            </a:r>
            <a:r>
              <a:rPr lang="en-US" sz="900" dirty="0">
                <a:solidFill>
                  <a:srgbClr val="53565A"/>
                </a:solidFill>
                <a:latin typeface="Arial" panose="020B0604020202020204" pitchFamily="34" charset="0"/>
                <a:ea typeface="Open Sans" panose="020B0606030504020204" pitchFamily="34" charset="0"/>
                <a:cs typeface="Arial" panose="020B0604020202020204" pitchFamily="34" charset="0"/>
              </a:rPr>
              <a:t>an individual savings account to help individuals cover out-of-pocket medical expenses. Requires enrollment in a high deductible health plan (HDHP). HSAs never “expire,” as funds roll over year over year. </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Learn more</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rPr>
              <a:t>.</a:t>
            </a:r>
          </a:p>
          <a:p>
            <a:pPr>
              <a:spcAft>
                <a:spcPts val="1200"/>
              </a:spcAft>
            </a:pPr>
            <a:r>
              <a:rPr lang="en-US" sz="1200" b="1" dirty="0">
                <a:solidFill>
                  <a:srgbClr val="2D95BF"/>
                </a:solidFill>
                <a:latin typeface="Arial" panose="020B0604020202020204" pitchFamily="34" charset="0"/>
                <a:ea typeface="Open Sans" panose="020B0606030504020204" pitchFamily="34" charset="0"/>
                <a:cs typeface="Arial" panose="020B0604020202020204" pitchFamily="34" charset="0"/>
              </a:rPr>
              <a:t>Health Care Flexible Spending Account (FSA):</a:t>
            </a:r>
            <a:r>
              <a:rPr lang="en-US" sz="900" b="1" dirty="0">
                <a:solidFill>
                  <a:srgbClr val="2D95BF"/>
                </a:solidFill>
                <a:latin typeface="Arial" panose="020B0604020202020204" pitchFamily="34" charset="0"/>
                <a:ea typeface="Open Sans" panose="020B0606030504020204" pitchFamily="34" charset="0"/>
                <a:cs typeface="Arial" panose="020B0604020202020204" pitchFamily="34" charset="0"/>
              </a:rPr>
              <a:t> </a:t>
            </a:r>
            <a:r>
              <a:rPr lang="en-US" sz="900" dirty="0">
                <a:solidFill>
                  <a:srgbClr val="53565A"/>
                </a:solidFill>
                <a:latin typeface="Arial" panose="020B0604020202020204" pitchFamily="34" charset="0"/>
                <a:ea typeface="Open Sans" panose="020B0606030504020204" pitchFamily="34" charset="0"/>
                <a:cs typeface="Arial" panose="020B0604020202020204" pitchFamily="34" charset="0"/>
              </a:rPr>
              <a:t>allows participants to set aside pretax funds from their paychecks to help them pay for approved out-of-pocket health care expenses. FSAs are an annual plan-year benefit—meaning funds will either expire or a portion of the funds roll over to the following year—depending on your employer’s plan. Spend down this account every year based on your plan’s rules. </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Learn more</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rPr>
              <a:t>.</a:t>
            </a:r>
          </a:p>
          <a:p>
            <a:pPr>
              <a:spcAft>
                <a:spcPts val="1200"/>
              </a:spcAft>
            </a:pPr>
            <a:r>
              <a:rPr lang="en-US" sz="1200" b="1" dirty="0">
                <a:solidFill>
                  <a:srgbClr val="2D95BF"/>
                </a:solidFill>
                <a:latin typeface="Arial" panose="020B0604020202020204" pitchFamily="34" charset="0"/>
                <a:ea typeface="Open Sans" panose="020B0606030504020204" pitchFamily="34" charset="0"/>
                <a:cs typeface="Arial" panose="020B0604020202020204" pitchFamily="34" charset="0"/>
              </a:rPr>
              <a:t>Dependent Care FSA (DCFSA): </a:t>
            </a:r>
            <a:r>
              <a:rPr lang="en-US" sz="1000" dirty="0">
                <a:solidFill>
                  <a:srgbClr val="53565A"/>
                </a:solidFill>
                <a:latin typeface="Arial" panose="020B0604020202020204" pitchFamily="34" charset="0"/>
                <a:ea typeface="Open Sans" panose="020B0606030504020204" pitchFamily="34" charset="0"/>
                <a:cs typeface="Arial" panose="020B0604020202020204" pitchFamily="34" charset="0"/>
              </a:rPr>
              <a:t>pair with almost any other kind of </a:t>
            </a:r>
            <a:r>
              <a:rPr lang="en-US" sz="900" dirty="0">
                <a:solidFill>
                  <a:srgbClr val="53565A"/>
                </a:solidFill>
                <a:latin typeface="Arial" panose="020B0604020202020204" pitchFamily="34" charset="0"/>
                <a:ea typeface="Open Sans" panose="020B0606030504020204" pitchFamily="34" charset="0"/>
                <a:cs typeface="Arial" panose="020B0604020202020204" pitchFamily="34" charset="0"/>
              </a:rPr>
              <a:t>consumer account. It is an account to help participants pay for out-of-pocket child care or other dependent care (disabled spouse/child or elder care) expenses. </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Learn more</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rPr>
              <a:t>.</a:t>
            </a:r>
          </a:p>
          <a:p>
            <a:r>
              <a:rPr lang="en-US" sz="1200" b="1" dirty="0">
                <a:solidFill>
                  <a:srgbClr val="2D95BF"/>
                </a:solidFill>
                <a:latin typeface="Arial" panose="020B0604020202020204" pitchFamily="34" charset="0"/>
                <a:ea typeface="Open Sans" panose="020B0606030504020204" pitchFamily="34" charset="0"/>
                <a:cs typeface="Arial" panose="020B0604020202020204" pitchFamily="34" charset="0"/>
              </a:rPr>
              <a:t>Health Reimbursement Account (HRA): </a:t>
            </a:r>
            <a:r>
              <a:rPr lang="en-US" sz="900" dirty="0">
                <a:solidFill>
                  <a:srgbClr val="53565A"/>
                </a:solidFill>
                <a:latin typeface="Arial" panose="020B0604020202020204" pitchFamily="34" charset="0"/>
                <a:ea typeface="Open Sans" panose="020B0606030504020204" pitchFamily="34" charset="0"/>
                <a:cs typeface="Arial" panose="020B0604020202020204" pitchFamily="34" charset="0"/>
              </a:rPr>
              <a:t>an employer-sponsored and employer funded account designed to help cover certain out-of-pocket medical expenses that are not covered by your health plan. </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Learn more</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rPr>
              <a:t>.</a:t>
            </a:r>
          </a:p>
          <a:p>
            <a:endPar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endParaRPr>
          </a:p>
          <a:p>
            <a:r>
              <a:rPr lang="en-US" sz="1200" b="1" dirty="0">
                <a:solidFill>
                  <a:srgbClr val="2D95BF"/>
                </a:solidFill>
                <a:latin typeface="Arial" panose="020B0604020202020204" pitchFamily="34" charset="0"/>
                <a:ea typeface="Open Sans" panose="020B0606030504020204" pitchFamily="34" charset="0"/>
                <a:cs typeface="Arial" panose="020B0604020202020204" pitchFamily="34" charset="0"/>
              </a:rPr>
              <a:t>Commuter Benefits: </a:t>
            </a:r>
            <a:r>
              <a:rPr lang="en-US" sz="900" dirty="0">
                <a:latin typeface="Arial" panose="020B0604020202020204" pitchFamily="34" charset="0"/>
                <a:ea typeface="Open Sans" panose="020B0606030504020204" pitchFamily="34" charset="0"/>
                <a:cs typeface="Arial" panose="020B0604020202020204" pitchFamily="34" charset="0"/>
              </a:rPr>
              <a:t>these pre-tax benefits allow participants to set aside funds to help them cover transit and/or parking expenses related to their work commute. </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Learn more.</a:t>
            </a:r>
            <a:endPar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endParaRPr>
          </a:p>
          <a:p>
            <a:endPar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endParaRPr>
          </a:p>
          <a:p>
            <a:r>
              <a:rPr lang="en-US" sz="1200" b="1" dirty="0">
                <a:solidFill>
                  <a:srgbClr val="2D95BF"/>
                </a:solidFill>
                <a:latin typeface="Arial" panose="020B0604020202020204" pitchFamily="34" charset="0"/>
                <a:ea typeface="Open Sans" panose="020B0606030504020204" pitchFamily="34" charset="0"/>
                <a:cs typeface="Arial" panose="020B0604020202020204" pitchFamily="34" charset="0"/>
              </a:rPr>
              <a:t>Tuition Reimbursement: </a:t>
            </a:r>
            <a:r>
              <a:rPr lang="en-US" sz="900" dirty="0">
                <a:latin typeface="Arial" panose="020B0604020202020204" pitchFamily="34" charset="0"/>
                <a:ea typeface="Open Sans" panose="020B0606030504020204" pitchFamily="34" charset="0"/>
                <a:cs typeface="Arial" panose="020B0604020202020204" pitchFamily="34" charset="0"/>
              </a:rPr>
              <a:t>you have access to funds to help you cover your education-related expenses. </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Learn more.</a:t>
            </a:r>
            <a:endPar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endParaRPr>
          </a:p>
          <a:p>
            <a:endPar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endParaRPr>
          </a:p>
          <a:p>
            <a:r>
              <a:rPr lang="en-US" sz="1200" b="1" dirty="0">
                <a:solidFill>
                  <a:srgbClr val="2D95BF"/>
                </a:solidFill>
                <a:latin typeface="Arial" panose="020B0604020202020204" pitchFamily="34" charset="0"/>
                <a:ea typeface="Open Sans" panose="020B0606030504020204" pitchFamily="34" charset="0"/>
                <a:cs typeface="Arial" panose="020B0604020202020204" pitchFamily="34" charset="0"/>
              </a:rPr>
              <a:t>Adoption Benefits: </a:t>
            </a:r>
            <a:r>
              <a:rPr lang="en-US" sz="900" dirty="0">
                <a:latin typeface="Arial" panose="020B0604020202020204" pitchFamily="34" charset="0"/>
                <a:ea typeface="Open Sans" panose="020B0606030504020204" pitchFamily="34" charset="0"/>
                <a:cs typeface="Arial" panose="020B0604020202020204" pitchFamily="34" charset="0"/>
              </a:rPr>
              <a:t>we offer reimbursements for adoption-related expenses, such as legal fees, adoption-related travel, and more. </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hlinkClick r:id="rId7"/>
              </a:rPr>
              <a:t>Learn more.</a:t>
            </a:r>
            <a:endPar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EB93CF3-A949-B98E-B2F9-DB394E6BFB7B}"/>
              </a:ext>
            </a:extLst>
          </p:cNvPr>
          <p:cNvSpPr txBox="1"/>
          <p:nvPr/>
        </p:nvSpPr>
        <p:spPr>
          <a:xfrm>
            <a:off x="603504" y="987552"/>
            <a:ext cx="6565392" cy="1569660"/>
          </a:xfrm>
          <a:prstGeom prst="rect">
            <a:avLst/>
          </a:prstGeom>
          <a:noFill/>
          <a:ln w="28575">
            <a:solidFill>
              <a:srgbClr val="2D95BF"/>
            </a:solidFill>
          </a:ln>
        </p:spPr>
        <p:txBody>
          <a:bodyPr wrap="square" rtlCol="0">
            <a:spAutoFit/>
          </a:bodyPr>
          <a:lstStyle/>
          <a:p>
            <a:r>
              <a:rPr lang="en-US" sz="1600" dirty="0">
                <a:latin typeface="Arial" panose="020B0604020202020204" pitchFamily="34" charset="0"/>
                <a:cs typeface="Arial" panose="020B0604020202020204" pitchFamily="34" charset="0"/>
              </a:rPr>
              <a:t>Clients, to customize this file, please copy/paste the account entries that align with your offered accounts and place them in the top box of page 2. </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When you’ve finished, delete this slide and save your file.</a:t>
            </a:r>
          </a:p>
          <a:p>
            <a:r>
              <a:rPr lang="en-US" sz="1600" dirty="0">
                <a:latin typeface="Arial" panose="020B0604020202020204" pitchFamily="34" charset="0"/>
                <a:cs typeface="Arial" panose="020B0604020202020204" pitchFamily="34" charset="0"/>
              </a:rPr>
              <a:t>Then select SAVE AS and select PDF as the file type.</a:t>
            </a:r>
          </a:p>
        </p:txBody>
      </p:sp>
    </p:spTree>
    <p:extLst>
      <p:ext uri="{BB962C8B-B14F-4D97-AF65-F5344CB8AC3E}">
        <p14:creationId xmlns:p14="http://schemas.microsoft.com/office/powerpoint/2010/main" val="1654090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E8CCBDF9-6507-BAF3-09C7-FD895F9B34DA}"/>
              </a:ext>
            </a:extLst>
          </p:cNvPr>
          <p:cNvSpPr txBox="1"/>
          <p:nvPr/>
        </p:nvSpPr>
        <p:spPr>
          <a:xfrm>
            <a:off x="2962124" y="2265952"/>
            <a:ext cx="4299994" cy="3203396"/>
          </a:xfrm>
          <a:prstGeom prst="rect">
            <a:avLst/>
          </a:prstGeom>
          <a:noFill/>
        </p:spPr>
        <p:txBody>
          <a:bodyPr wrap="square" rtlCol="0">
            <a:noAutofit/>
          </a:bodyPr>
          <a:lstStyle/>
          <a:p>
            <a:pPr>
              <a:spcAft>
                <a:spcPts val="1200"/>
              </a:spcAft>
            </a:pPr>
            <a:r>
              <a:rPr lang="en-US" sz="1200" b="1" dirty="0">
                <a:solidFill>
                  <a:srgbClr val="2D95BF"/>
                </a:solidFill>
                <a:latin typeface="Arial" panose="020B0604020202020204" pitchFamily="34" charset="0"/>
                <a:ea typeface="Open Sans" panose="020B0606030504020204" pitchFamily="34" charset="0"/>
                <a:cs typeface="Arial" panose="020B0604020202020204" pitchFamily="34" charset="0"/>
              </a:rPr>
              <a:t>Health Savings Account (HSA): </a:t>
            </a:r>
            <a:r>
              <a:rPr lang="en-US" sz="900" dirty="0">
                <a:solidFill>
                  <a:srgbClr val="53565A"/>
                </a:solidFill>
                <a:latin typeface="Arial" panose="020B0604020202020204" pitchFamily="34" charset="0"/>
                <a:ea typeface="Open Sans" panose="020B0606030504020204" pitchFamily="34" charset="0"/>
                <a:cs typeface="Arial" panose="020B0604020202020204" pitchFamily="34" charset="0"/>
              </a:rPr>
              <a:t>an individual savings account to help individuals cover out-of-pocket medical expenses. Requires enrollment in a high deductible health plan (HDHP). HSAs never “expire,” as funds roll over year over year. </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Learn more</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rPr>
              <a:t>.</a:t>
            </a:r>
          </a:p>
          <a:p>
            <a:pPr>
              <a:spcAft>
                <a:spcPts val="1200"/>
              </a:spcAft>
            </a:pPr>
            <a:r>
              <a:rPr lang="en-US" sz="1200" b="1" dirty="0">
                <a:solidFill>
                  <a:srgbClr val="2D95BF"/>
                </a:solidFill>
                <a:latin typeface="Arial" panose="020B0604020202020204" pitchFamily="34" charset="0"/>
                <a:ea typeface="Open Sans" panose="020B0606030504020204" pitchFamily="34" charset="0"/>
                <a:cs typeface="Arial" panose="020B0604020202020204" pitchFamily="34" charset="0"/>
              </a:rPr>
              <a:t>Health Care Flexible Spending Account (FSA):</a:t>
            </a:r>
            <a:r>
              <a:rPr lang="en-US" sz="900" b="1" dirty="0">
                <a:solidFill>
                  <a:srgbClr val="2D95BF"/>
                </a:solidFill>
                <a:latin typeface="Arial" panose="020B0604020202020204" pitchFamily="34" charset="0"/>
                <a:ea typeface="Open Sans" panose="020B0606030504020204" pitchFamily="34" charset="0"/>
                <a:cs typeface="Arial" panose="020B0604020202020204" pitchFamily="34" charset="0"/>
              </a:rPr>
              <a:t> </a:t>
            </a:r>
            <a:r>
              <a:rPr lang="en-US" sz="900" dirty="0">
                <a:solidFill>
                  <a:srgbClr val="53565A"/>
                </a:solidFill>
                <a:latin typeface="Arial" panose="020B0604020202020204" pitchFamily="34" charset="0"/>
                <a:ea typeface="Open Sans" panose="020B0606030504020204" pitchFamily="34" charset="0"/>
                <a:cs typeface="Arial" panose="020B0604020202020204" pitchFamily="34" charset="0"/>
              </a:rPr>
              <a:t>allows participants to set aside pretax funds from their paychecks to help them pay for approved out-of-pocket health care expenses. FSAs are an annual plan-year benefit—meaning funds will either expire or a portion of the funds roll over to the following year—depending on your employer’s plan. Spend down this account every year based on your plan’s rules. </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Learn more</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rPr>
              <a:t>.</a:t>
            </a:r>
          </a:p>
          <a:p>
            <a:pPr>
              <a:spcAft>
                <a:spcPts val="1200"/>
              </a:spcAft>
            </a:pPr>
            <a:r>
              <a:rPr lang="en-US" sz="1200" b="1" dirty="0">
                <a:solidFill>
                  <a:srgbClr val="2D95BF"/>
                </a:solidFill>
                <a:latin typeface="Arial" panose="020B0604020202020204" pitchFamily="34" charset="0"/>
                <a:ea typeface="Open Sans" panose="020B0606030504020204" pitchFamily="34" charset="0"/>
                <a:cs typeface="Arial" panose="020B0604020202020204" pitchFamily="34" charset="0"/>
              </a:rPr>
              <a:t>Dependent Care FSA (DCFSA): </a:t>
            </a:r>
            <a:r>
              <a:rPr lang="en-US" sz="1000" dirty="0">
                <a:solidFill>
                  <a:srgbClr val="53565A"/>
                </a:solidFill>
                <a:latin typeface="Arial" panose="020B0604020202020204" pitchFamily="34" charset="0"/>
                <a:ea typeface="Open Sans" panose="020B0606030504020204" pitchFamily="34" charset="0"/>
                <a:cs typeface="Arial" panose="020B0604020202020204" pitchFamily="34" charset="0"/>
              </a:rPr>
              <a:t>pair with almost any other kind of </a:t>
            </a:r>
            <a:r>
              <a:rPr lang="en-US" sz="900" dirty="0">
                <a:solidFill>
                  <a:srgbClr val="53565A"/>
                </a:solidFill>
                <a:latin typeface="Arial" panose="020B0604020202020204" pitchFamily="34" charset="0"/>
                <a:ea typeface="Open Sans" panose="020B0606030504020204" pitchFamily="34" charset="0"/>
                <a:cs typeface="Arial" panose="020B0604020202020204" pitchFamily="34" charset="0"/>
              </a:rPr>
              <a:t>consumer account. It is an account to help participants pay for out-of-pocket child care or other dependent care (disabled spouse/child or elder care) expenses. </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Learn more</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rPr>
              <a:t>.</a:t>
            </a:r>
          </a:p>
          <a:p>
            <a:r>
              <a:rPr lang="en-US" sz="1200" b="1" dirty="0">
                <a:solidFill>
                  <a:srgbClr val="2D95BF"/>
                </a:solidFill>
                <a:latin typeface="Arial" panose="020B0604020202020204" pitchFamily="34" charset="0"/>
                <a:ea typeface="Open Sans" panose="020B0606030504020204" pitchFamily="34" charset="0"/>
                <a:cs typeface="Arial" panose="020B0604020202020204" pitchFamily="34" charset="0"/>
              </a:rPr>
              <a:t>Health Reimbursement Account (HRA): </a:t>
            </a:r>
            <a:r>
              <a:rPr lang="en-US" sz="900" dirty="0">
                <a:solidFill>
                  <a:srgbClr val="53565A"/>
                </a:solidFill>
                <a:latin typeface="Arial" panose="020B0604020202020204" pitchFamily="34" charset="0"/>
                <a:ea typeface="Open Sans" panose="020B0606030504020204" pitchFamily="34" charset="0"/>
                <a:cs typeface="Arial" panose="020B0604020202020204" pitchFamily="34" charset="0"/>
              </a:rPr>
              <a:t>an employer-sponsored and employer funded account designed to help cover certain out-of-pocket medical expenses that are not covered by your health plan. </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Learn more</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rPr>
              <a:t>.</a:t>
            </a:r>
          </a:p>
        </p:txBody>
      </p:sp>
      <p:sp>
        <p:nvSpPr>
          <p:cNvPr id="3" name="TextBox 2">
            <a:extLst>
              <a:ext uri="{FF2B5EF4-FFF2-40B4-BE49-F238E27FC236}">
                <a16:creationId xmlns:a16="http://schemas.microsoft.com/office/drawing/2014/main" id="{E5F2B745-173F-4805-7BC8-AC2C60864A07}"/>
              </a:ext>
            </a:extLst>
          </p:cNvPr>
          <p:cNvSpPr txBox="1"/>
          <p:nvPr/>
        </p:nvSpPr>
        <p:spPr>
          <a:xfrm>
            <a:off x="228818" y="5908826"/>
            <a:ext cx="4728589" cy="511367"/>
          </a:xfrm>
          <a:prstGeom prst="rect">
            <a:avLst/>
          </a:prstGeom>
          <a:noFill/>
        </p:spPr>
        <p:txBody>
          <a:bodyPr wrap="square">
            <a:noAutofit/>
          </a:bodyPr>
          <a:lstStyle/>
          <a:p>
            <a:pPr>
              <a:spcAft>
                <a:spcPts val="600"/>
              </a:spcAft>
            </a:pPr>
            <a:r>
              <a:rPr lang="en-US" sz="1200" b="1" dirty="0">
                <a:solidFill>
                  <a:srgbClr val="53565A"/>
                </a:solidFill>
                <a:effectLst/>
                <a:latin typeface="Arial" panose="020B0604020202020204" pitchFamily="34" charset="0"/>
                <a:ea typeface="Open Sans" panose="020B0606030504020204" pitchFamily="34" charset="0"/>
                <a:cs typeface="Arial" panose="020B0604020202020204" pitchFamily="34" charset="0"/>
              </a:rPr>
              <a:t>Your </a:t>
            </a:r>
            <a:r>
              <a:rPr lang="en-US" sz="1200" b="1" dirty="0" err="1">
                <a:solidFill>
                  <a:srgbClr val="53565A"/>
                </a:solidFill>
                <a:effectLst/>
                <a:latin typeface="Arial" panose="020B0604020202020204" pitchFamily="34" charset="0"/>
                <a:ea typeface="Open Sans" panose="020B0606030504020204" pitchFamily="34" charset="0"/>
                <a:cs typeface="Arial" panose="020B0604020202020204" pitchFamily="34" charset="0"/>
              </a:rPr>
              <a:t>MyChoice</a:t>
            </a:r>
            <a:r>
              <a:rPr lang="en-US" sz="1200" b="1" dirty="0">
                <a:solidFill>
                  <a:srgbClr val="53565A"/>
                </a:solidFill>
                <a:effectLst/>
                <a:latin typeface="Arial" panose="020B0604020202020204" pitchFamily="34" charset="0"/>
                <a:ea typeface="Open Sans" panose="020B0606030504020204" pitchFamily="34" charset="0"/>
                <a:cs typeface="Arial" panose="020B0604020202020204" pitchFamily="34" charset="0"/>
              </a:rPr>
              <a:t> Account Resources</a:t>
            </a:r>
          </a:p>
          <a:p>
            <a:r>
              <a:rPr lang="en-US" sz="900" b="1" dirty="0">
                <a:solidFill>
                  <a:srgbClr val="53565A"/>
                </a:solidFill>
                <a:latin typeface="Arial" panose="020B0604020202020204" pitchFamily="34" charset="0"/>
                <a:ea typeface="Open Sans" panose="020B0606030504020204" pitchFamily="34" charset="0"/>
                <a:cs typeface="Arial" panose="020B0604020202020204" pitchFamily="34" charset="0"/>
              </a:rPr>
              <a:t>It’s easy to manage all your benefit spending accounts with these resources:</a:t>
            </a:r>
          </a:p>
          <a:p>
            <a:endParaRPr lang="en-US" sz="1600" b="1" dirty="0">
              <a:solidFill>
                <a:srgbClr val="247799"/>
              </a:solidFill>
              <a:effectLst/>
              <a:latin typeface="Arial" panose="020B0604020202020204" pitchFamily="34" charset="0"/>
              <a:ea typeface="Open Sans" panose="020B0606030504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B4A581E-E8D1-1FE0-5C62-9498BAF6E0C0}"/>
              </a:ext>
            </a:extLst>
          </p:cNvPr>
          <p:cNvSpPr txBox="1"/>
          <p:nvPr/>
        </p:nvSpPr>
        <p:spPr>
          <a:xfrm>
            <a:off x="228818" y="6464435"/>
            <a:ext cx="4456535" cy="2816156"/>
          </a:xfrm>
          <a:prstGeom prst="rect">
            <a:avLst/>
          </a:prstGeom>
          <a:noFill/>
        </p:spPr>
        <p:txBody>
          <a:bodyPr wrap="square">
            <a:spAutoFit/>
          </a:bodyPr>
          <a:lstStyle/>
          <a:p>
            <a:pPr>
              <a:spcAft>
                <a:spcPts val="1200"/>
              </a:spcAft>
            </a:pPr>
            <a:r>
              <a:rPr lang="en-US" sz="900" b="1" dirty="0">
                <a:solidFill>
                  <a:srgbClr val="2D95BF"/>
                </a:solidFill>
                <a:latin typeface="Arial" panose="020B0604020202020204" pitchFamily="34" charset="0"/>
                <a:ea typeface="Open Sans" panose="020B0606030504020204" pitchFamily="34" charset="0"/>
                <a:cs typeface="Arial" panose="020B0604020202020204" pitchFamily="34" charset="0"/>
              </a:rPr>
              <a:t>Your </a:t>
            </a:r>
            <a:r>
              <a:rPr lang="en-US" sz="900" b="1" dirty="0" err="1">
                <a:solidFill>
                  <a:srgbClr val="2D95BF"/>
                </a:solidFill>
                <a:latin typeface="Arial" panose="020B0604020202020204" pitchFamily="34" charset="0"/>
                <a:ea typeface="Open Sans" panose="020B0606030504020204" pitchFamily="34" charset="0"/>
                <a:cs typeface="Arial" panose="020B0604020202020204" pitchFamily="34" charset="0"/>
              </a:rPr>
              <a:t>MyChoice</a:t>
            </a:r>
            <a:r>
              <a:rPr lang="en-US" sz="900" b="1" dirty="0">
                <a:solidFill>
                  <a:srgbClr val="2D95BF"/>
                </a:solidFill>
                <a:latin typeface="Arial" panose="020B0604020202020204" pitchFamily="34" charset="0"/>
                <a:ea typeface="Open Sans" panose="020B0606030504020204" pitchFamily="34" charset="0"/>
                <a:cs typeface="Arial" panose="020B0604020202020204" pitchFamily="34" charset="0"/>
              </a:rPr>
              <a:t> Accounts Visa</a:t>
            </a:r>
            <a:r>
              <a:rPr lang="en-US" sz="900" b="1" baseline="30000" dirty="0">
                <a:solidFill>
                  <a:srgbClr val="2D95BF"/>
                </a:solidFill>
                <a:latin typeface="Arial" panose="020B0604020202020204" pitchFamily="34" charset="0"/>
                <a:ea typeface="Open Sans" panose="020B0606030504020204" pitchFamily="34" charset="0"/>
                <a:cs typeface="Arial" panose="020B0604020202020204" pitchFamily="34" charset="0"/>
              </a:rPr>
              <a:t>®</a:t>
            </a:r>
            <a:r>
              <a:rPr lang="en-US" sz="900" b="1" dirty="0">
                <a:solidFill>
                  <a:srgbClr val="2D95BF"/>
                </a:solidFill>
                <a:latin typeface="Arial" panose="020B0604020202020204" pitchFamily="34" charset="0"/>
                <a:ea typeface="Open Sans" panose="020B0606030504020204" pitchFamily="34" charset="0"/>
                <a:cs typeface="Arial" panose="020B0604020202020204" pitchFamily="34" charset="0"/>
              </a:rPr>
              <a:t> debit card. </a:t>
            </a:r>
            <a:br>
              <a:rPr lang="en-US" sz="1050" b="1" dirty="0">
                <a:solidFill>
                  <a:srgbClr val="247799"/>
                </a:solidFill>
                <a:latin typeface="Arial" panose="020B0604020202020204" pitchFamily="34" charset="0"/>
                <a:ea typeface="Open Sans" panose="020B0606030504020204" pitchFamily="34" charset="0"/>
                <a:cs typeface="Arial" panose="020B0604020202020204" pitchFamily="34" charset="0"/>
              </a:rPr>
            </a:br>
            <a:r>
              <a:rPr lang="en-US" sz="900" dirty="0">
                <a:solidFill>
                  <a:srgbClr val="53565A"/>
                </a:solidFill>
                <a:latin typeface="Arial" panose="020B0604020202020204" pitchFamily="34" charset="0"/>
                <a:ea typeface="Open Sans" panose="020B0606030504020204" pitchFamily="34" charset="0"/>
                <a:cs typeface="Arial" panose="020B0604020202020204" pitchFamily="34" charset="0"/>
              </a:rPr>
              <a:t>Use it to pay for reimbursable, qualified expenses. The card is linked to the accounts you’re participating in, allowing you to manage all your benefit accounts with a single card. Activate your </a:t>
            </a:r>
            <a:r>
              <a:rPr lang="en-US" sz="900" dirty="0" err="1">
                <a:solidFill>
                  <a:srgbClr val="53565A"/>
                </a:solidFill>
                <a:latin typeface="Arial" panose="020B0604020202020204" pitchFamily="34" charset="0"/>
                <a:ea typeface="Open Sans" panose="020B0606030504020204" pitchFamily="34" charset="0"/>
                <a:cs typeface="Arial" panose="020B0604020202020204" pitchFamily="34" charset="0"/>
              </a:rPr>
              <a:t>MyChoice</a:t>
            </a:r>
            <a:r>
              <a:rPr lang="en-US" sz="900" dirty="0">
                <a:solidFill>
                  <a:srgbClr val="53565A"/>
                </a:solidFill>
                <a:latin typeface="Arial" panose="020B0604020202020204" pitchFamily="34" charset="0"/>
                <a:ea typeface="Open Sans" panose="020B0606030504020204" pitchFamily="34" charset="0"/>
                <a:cs typeface="Arial" panose="020B0604020202020204" pitchFamily="34" charset="0"/>
              </a:rPr>
              <a:t> debit card </a:t>
            </a:r>
            <a:r>
              <a:rPr lang="en-US" sz="900" dirty="0">
                <a:solidFill>
                  <a:srgbClr val="53565A"/>
                </a:solidFill>
                <a:latin typeface="Arial" panose="020B0604020202020204" pitchFamily="34" charset="0"/>
                <a:cs typeface="Arial" panose="020B0604020202020204" pitchFamily="34" charset="0"/>
              </a:rPr>
              <a:t>according to the instructions in your card mailer when it arrives.</a:t>
            </a:r>
          </a:p>
          <a:p>
            <a:pPr>
              <a:spcAft>
                <a:spcPts val="1200"/>
              </a:spcAft>
            </a:pPr>
            <a:r>
              <a:rPr lang="en-US" sz="900" b="1" dirty="0">
                <a:solidFill>
                  <a:srgbClr val="2D95BF"/>
                </a:solidFill>
                <a:latin typeface="Arial" panose="020B0604020202020204" pitchFamily="34" charset="0"/>
                <a:ea typeface="Open Sans" panose="020B0606030504020204" pitchFamily="34" charset="0"/>
                <a:cs typeface="Arial" panose="020B0604020202020204" pitchFamily="34" charset="0"/>
              </a:rPr>
              <a:t>Your Benefits Website.</a:t>
            </a:r>
            <a:br>
              <a:rPr lang="en-US" sz="1050" b="1" dirty="0">
                <a:solidFill>
                  <a:srgbClr val="247799"/>
                </a:solidFill>
                <a:latin typeface="Arial" panose="020B0604020202020204" pitchFamily="34" charset="0"/>
                <a:ea typeface="Open Sans" panose="020B0606030504020204" pitchFamily="34" charset="0"/>
                <a:cs typeface="Arial" panose="020B0604020202020204" pitchFamily="34" charset="0"/>
              </a:rPr>
            </a:br>
            <a:r>
              <a:rPr lang="en-US" sz="900" dirty="0">
                <a:solidFill>
                  <a:srgbClr val="53565A"/>
                </a:solidFill>
                <a:latin typeface="Arial" panose="020B0604020202020204" pitchFamily="34" charset="0"/>
                <a:ea typeface="Open Sans" panose="020B0606030504020204" pitchFamily="34" charset="0"/>
                <a:cs typeface="Arial" panose="020B0604020202020204" pitchFamily="34" charset="0"/>
              </a:rPr>
              <a:t>Manage your accounts when you visit your benefits portal, the same website you use for your other benefits. Log in with the same username and password you use for your other benefits. Once logged in, select your name in the right-hand corner and choose </a:t>
            </a:r>
            <a:r>
              <a:rPr lang="en-US" sz="900" dirty="0" err="1">
                <a:solidFill>
                  <a:srgbClr val="53565A"/>
                </a:solidFill>
                <a:latin typeface="Arial" panose="020B0604020202020204" pitchFamily="34" charset="0"/>
                <a:ea typeface="Open Sans" panose="020B0606030504020204" pitchFamily="34" charset="0"/>
                <a:cs typeface="Arial" panose="020B0604020202020204" pitchFamily="34" charset="0"/>
              </a:rPr>
              <a:t>MyChoice</a:t>
            </a:r>
            <a:r>
              <a:rPr lang="en-US" sz="900" dirty="0">
                <a:solidFill>
                  <a:srgbClr val="53565A"/>
                </a:solidFill>
                <a:latin typeface="Arial" panose="020B0604020202020204" pitchFamily="34" charset="0"/>
                <a:ea typeface="Open Sans" panose="020B0606030504020204" pitchFamily="34" charset="0"/>
                <a:cs typeface="Arial" panose="020B0604020202020204" pitchFamily="34" charset="0"/>
              </a:rPr>
              <a:t> Accounts from the drop-down menu </a:t>
            </a:r>
            <a:r>
              <a:rPr lang="en-US" sz="900" dirty="0">
                <a:solidFill>
                  <a:srgbClr val="53565A"/>
                </a:solidFill>
                <a:latin typeface="Arial" panose="020B0604020202020204" pitchFamily="34" charset="0"/>
                <a:cs typeface="Arial" panose="020B0604020202020204" pitchFamily="34" charset="0"/>
              </a:rPr>
              <a:t>or select the </a:t>
            </a:r>
            <a:r>
              <a:rPr lang="en-US" sz="900" dirty="0" err="1">
                <a:solidFill>
                  <a:srgbClr val="53565A"/>
                </a:solidFill>
                <a:latin typeface="Arial" panose="020B0604020202020204" pitchFamily="34" charset="0"/>
                <a:cs typeface="Arial" panose="020B0604020202020204" pitchFamily="34" charset="0"/>
              </a:rPr>
              <a:t>MyChoice</a:t>
            </a:r>
            <a:r>
              <a:rPr lang="en-US" sz="900" dirty="0">
                <a:solidFill>
                  <a:srgbClr val="53565A"/>
                </a:solidFill>
                <a:latin typeface="Arial" panose="020B0604020202020204" pitchFamily="34" charset="0"/>
                <a:cs typeface="Arial" panose="020B0604020202020204" pitchFamily="34" charset="0"/>
              </a:rPr>
              <a:t> Accounts piggy bank icon.</a:t>
            </a:r>
            <a:endParaRPr lang="en-US" sz="1000" dirty="0">
              <a:solidFill>
                <a:srgbClr val="53565A"/>
              </a:solidFill>
              <a:latin typeface="Arial" panose="020B0604020202020204" pitchFamily="34" charset="0"/>
              <a:cs typeface="Arial" panose="020B0604020202020204" pitchFamily="34" charset="0"/>
            </a:endParaRPr>
          </a:p>
          <a:p>
            <a:pPr>
              <a:spcAft>
                <a:spcPts val="1200"/>
              </a:spcAft>
            </a:pPr>
            <a:r>
              <a:rPr lang="en-US" sz="900" b="1" dirty="0">
                <a:solidFill>
                  <a:srgbClr val="2D95BF"/>
                </a:solidFill>
                <a:latin typeface="Arial" panose="020B0604020202020204" pitchFamily="34" charset="0"/>
                <a:ea typeface="Open Sans" panose="020B0606030504020204" pitchFamily="34" charset="0"/>
                <a:cs typeface="Arial" panose="020B0604020202020204" pitchFamily="34" charset="0"/>
              </a:rPr>
              <a:t>Your </a:t>
            </a:r>
            <a:r>
              <a:rPr lang="en-US" sz="900" b="1" dirty="0" err="1">
                <a:solidFill>
                  <a:srgbClr val="2D95BF"/>
                </a:solidFill>
                <a:latin typeface="Arial" panose="020B0604020202020204" pitchFamily="34" charset="0"/>
                <a:ea typeface="Open Sans" panose="020B0606030504020204" pitchFamily="34" charset="0"/>
                <a:cs typeface="Arial" panose="020B0604020202020204" pitchFamily="34" charset="0"/>
              </a:rPr>
              <a:t>MyChoice</a:t>
            </a:r>
            <a:r>
              <a:rPr lang="en-US" sz="900" b="1" baseline="30000" dirty="0">
                <a:solidFill>
                  <a:srgbClr val="2D95BF"/>
                </a:solidFill>
                <a:latin typeface="Arial" panose="020B0604020202020204" pitchFamily="34" charset="0"/>
                <a:ea typeface="Open Sans" panose="020B0606030504020204" pitchFamily="34" charset="0"/>
                <a:cs typeface="Arial" panose="020B0604020202020204" pitchFamily="34" charset="0"/>
              </a:rPr>
              <a:t>™</a:t>
            </a:r>
            <a:r>
              <a:rPr lang="en-US" sz="900" b="1" dirty="0">
                <a:solidFill>
                  <a:srgbClr val="2D95BF"/>
                </a:solidFill>
                <a:latin typeface="Arial" panose="020B0604020202020204" pitchFamily="34" charset="0"/>
                <a:ea typeface="Open Sans" panose="020B0606030504020204" pitchFamily="34" charset="0"/>
                <a:cs typeface="Arial" panose="020B0604020202020204" pitchFamily="34" charset="0"/>
              </a:rPr>
              <a:t> Mobile App.</a:t>
            </a:r>
            <a:br>
              <a:rPr lang="en-US" sz="1000" b="1" dirty="0">
                <a:solidFill>
                  <a:srgbClr val="247799"/>
                </a:solidFill>
                <a:latin typeface="Arial" panose="020B0604020202020204" pitchFamily="34" charset="0"/>
                <a:ea typeface="Open Sans" panose="020B0606030504020204" pitchFamily="34" charset="0"/>
                <a:cs typeface="Arial" panose="020B0604020202020204" pitchFamily="34" charset="0"/>
              </a:rPr>
            </a:br>
            <a:r>
              <a:rPr lang="en-US" sz="900" dirty="0">
                <a:solidFill>
                  <a:srgbClr val="53565A"/>
                </a:solidFill>
                <a:latin typeface="Arial" panose="020B0604020202020204" pitchFamily="34" charset="0"/>
                <a:ea typeface="Open Sans" panose="020B0606030504020204" pitchFamily="34" charset="0"/>
                <a:cs typeface="Arial" panose="020B0604020202020204" pitchFamily="34" charset="0"/>
              </a:rPr>
              <a:t>View your </a:t>
            </a:r>
            <a:r>
              <a:rPr lang="en-US" sz="900" dirty="0" err="1">
                <a:solidFill>
                  <a:srgbClr val="53565A"/>
                </a:solidFill>
                <a:latin typeface="Arial" panose="020B0604020202020204" pitchFamily="34" charset="0"/>
                <a:ea typeface="Open Sans" panose="020B0606030504020204" pitchFamily="34" charset="0"/>
                <a:cs typeface="Arial" panose="020B0604020202020204" pitchFamily="34" charset="0"/>
              </a:rPr>
              <a:t>MyChoice</a:t>
            </a:r>
            <a:r>
              <a:rPr lang="en-US" sz="900" dirty="0">
                <a:solidFill>
                  <a:srgbClr val="53565A"/>
                </a:solidFill>
                <a:latin typeface="Arial" panose="020B0604020202020204" pitchFamily="34" charset="0"/>
                <a:ea typeface="Open Sans" panose="020B0606030504020204" pitchFamily="34" charset="0"/>
                <a:cs typeface="Arial" panose="020B0604020202020204" pitchFamily="34" charset="0"/>
              </a:rPr>
              <a:t> Accounts on your mobile device. With the </a:t>
            </a:r>
            <a:r>
              <a:rPr lang="en-US" sz="900" dirty="0" err="1">
                <a:solidFill>
                  <a:srgbClr val="53565A"/>
                </a:solidFill>
                <a:latin typeface="Arial" panose="020B0604020202020204" pitchFamily="34" charset="0"/>
                <a:ea typeface="Open Sans" panose="020B0606030504020204" pitchFamily="34" charset="0"/>
                <a:cs typeface="Arial" panose="020B0604020202020204" pitchFamily="34" charset="0"/>
              </a:rPr>
              <a:t>MyChoice</a:t>
            </a:r>
            <a:r>
              <a:rPr lang="en-US" sz="900" dirty="0">
                <a:solidFill>
                  <a:srgbClr val="53565A"/>
                </a:solidFill>
                <a:latin typeface="Arial" panose="020B0604020202020204" pitchFamily="34" charset="0"/>
                <a:ea typeface="Open Sans" panose="020B0606030504020204" pitchFamily="34" charset="0"/>
                <a:cs typeface="Arial" panose="020B0604020202020204" pitchFamily="34" charset="0"/>
              </a:rPr>
              <a:t> Mobile App, you can easily manage your accounts whenever you need, and wherever you are. Simply visit your favorite app store and search for </a:t>
            </a:r>
            <a:r>
              <a:rPr lang="en-US" sz="900" dirty="0" err="1">
                <a:solidFill>
                  <a:srgbClr val="53565A"/>
                </a:solidFill>
                <a:latin typeface="Arial" panose="020B0604020202020204" pitchFamily="34" charset="0"/>
                <a:ea typeface="Open Sans" panose="020B0606030504020204" pitchFamily="34" charset="0"/>
                <a:cs typeface="Arial" panose="020B0604020202020204" pitchFamily="34" charset="0"/>
              </a:rPr>
              <a:t>MyChoice</a:t>
            </a:r>
            <a:r>
              <a:rPr lang="en-US" sz="900" dirty="0">
                <a:solidFill>
                  <a:srgbClr val="53565A"/>
                </a:solidFill>
                <a:latin typeface="Arial" panose="020B0604020202020204" pitchFamily="34" charset="0"/>
                <a:ea typeface="Open Sans" panose="020B0606030504020204" pitchFamily="34" charset="0"/>
                <a:cs typeface="Arial" panose="020B0604020202020204" pitchFamily="34" charset="0"/>
              </a:rPr>
              <a:t> Mobile App. You may register the app with your benefits portal username and password or with an access code retrieved from your benefits portal. </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rPr>
              <a:t>Download for </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iOS</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rPr>
              <a:t> or </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Android</a:t>
            </a:r>
            <a:r>
              <a:rPr lang="en-US" sz="900" b="1" dirty="0">
                <a:solidFill>
                  <a:srgbClr val="247799"/>
                </a:solidFill>
                <a:latin typeface="Arial" panose="020B0604020202020204" pitchFamily="34" charset="0"/>
                <a:ea typeface="Open Sans" panose="020B0606030504020204" pitchFamily="34" charset="0"/>
                <a:cs typeface="Arial" panose="020B0604020202020204" pitchFamily="34" charset="0"/>
              </a:rPr>
              <a:t>.</a:t>
            </a:r>
          </a:p>
        </p:txBody>
      </p:sp>
      <p:pic>
        <p:nvPicPr>
          <p:cNvPr id="17" name="Picture 16">
            <a:extLst>
              <a:ext uri="{FF2B5EF4-FFF2-40B4-BE49-F238E27FC236}">
                <a16:creationId xmlns:a16="http://schemas.microsoft.com/office/drawing/2014/main" id="{3BF12F1C-4086-A328-C425-9DCFCDC9748E}"/>
              </a:ext>
            </a:extLst>
          </p:cNvPr>
          <p:cNvPicPr>
            <a:picLocks noChangeAspect="1"/>
          </p:cNvPicPr>
          <p:nvPr/>
        </p:nvPicPr>
        <p:blipFill rotWithShape="1">
          <a:blip r:embed="rId8"/>
          <a:srcRect l="-1972" r="13935"/>
          <a:stretch/>
        </p:blipFill>
        <p:spPr>
          <a:xfrm>
            <a:off x="4754880" y="5919306"/>
            <a:ext cx="3017520" cy="3366243"/>
          </a:xfrm>
          <a:prstGeom prst="rect">
            <a:avLst/>
          </a:prstGeom>
        </p:spPr>
      </p:pic>
      <p:sp>
        <p:nvSpPr>
          <p:cNvPr id="19" name="Right Triangle 18">
            <a:extLst>
              <a:ext uri="{FF2B5EF4-FFF2-40B4-BE49-F238E27FC236}">
                <a16:creationId xmlns:a16="http://schemas.microsoft.com/office/drawing/2014/main" id="{73D78C6E-D724-FD61-7A00-410D0E036E4B}"/>
              </a:ext>
            </a:extLst>
          </p:cNvPr>
          <p:cNvSpPr/>
          <p:nvPr/>
        </p:nvSpPr>
        <p:spPr>
          <a:xfrm flipV="1">
            <a:off x="0" y="0"/>
            <a:ext cx="7772400" cy="3366242"/>
          </a:xfrm>
          <a:prstGeom prst="rtTriangle">
            <a:avLst/>
          </a:prstGeom>
          <a:solidFill>
            <a:srgbClr val="2D9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931F55F-67E3-43FE-4AB4-261432382739}"/>
              </a:ext>
            </a:extLst>
          </p:cNvPr>
          <p:cNvSpPr txBox="1"/>
          <p:nvPr/>
        </p:nvSpPr>
        <p:spPr>
          <a:xfrm>
            <a:off x="228818" y="359949"/>
            <a:ext cx="4711700" cy="1077218"/>
          </a:xfrm>
          <a:prstGeom prst="rect">
            <a:avLst/>
          </a:prstGeom>
          <a:noFill/>
        </p:spPr>
        <p:txBody>
          <a:bodyPr wrap="square">
            <a:noAutofit/>
          </a:bodyPr>
          <a:lstStyle/>
          <a:p>
            <a:r>
              <a:rPr lang="en-US" sz="2000" dirty="0">
                <a:solidFill>
                  <a:schemeClr val="bg1"/>
                </a:solidFill>
                <a:latin typeface="Arial" panose="020B0604020202020204" pitchFamily="34" charset="0"/>
                <a:ea typeface="Open Sans" panose="020B0606030504020204" pitchFamily="34" charset="0"/>
                <a:cs typeface="Arial" panose="020B0604020202020204" pitchFamily="34" charset="0"/>
              </a:rPr>
              <a:t>Welcome to</a:t>
            </a:r>
            <a:br>
              <a:rPr lang="en-US" sz="3200" dirty="0">
                <a:solidFill>
                  <a:schemeClr val="bg1"/>
                </a:solidFill>
                <a:latin typeface="Arial" panose="020B0604020202020204" pitchFamily="34" charset="0"/>
                <a:ea typeface="Open Sans" panose="020B0606030504020204" pitchFamily="34" charset="0"/>
                <a:cs typeface="Arial" panose="020B0604020202020204" pitchFamily="34" charset="0"/>
              </a:rPr>
            </a:br>
            <a:r>
              <a:rPr lang="en-US" sz="3400" dirty="0" err="1">
                <a:solidFill>
                  <a:schemeClr val="bg1"/>
                </a:solidFill>
                <a:latin typeface="Arial" panose="020B0604020202020204" pitchFamily="34" charset="0"/>
                <a:ea typeface="Open Sans" panose="020B0606030504020204" pitchFamily="34" charset="0"/>
                <a:cs typeface="Arial" panose="020B0604020202020204" pitchFamily="34" charset="0"/>
              </a:rPr>
              <a:t>MyChoice</a:t>
            </a:r>
            <a:r>
              <a:rPr lang="en-US" sz="3400" baseline="30000" dirty="0">
                <a:solidFill>
                  <a:schemeClr val="bg1"/>
                </a:solidFill>
                <a:latin typeface="Arial" panose="020B0604020202020204" pitchFamily="34" charset="0"/>
                <a:ea typeface="Open Sans" panose="020B0606030504020204" pitchFamily="34" charset="0"/>
                <a:cs typeface="Arial" panose="020B0604020202020204" pitchFamily="34" charset="0"/>
              </a:rPr>
              <a:t>®</a:t>
            </a:r>
            <a:r>
              <a:rPr lang="en-US" sz="3400" dirty="0">
                <a:solidFill>
                  <a:schemeClr val="bg1"/>
                </a:solidFill>
                <a:latin typeface="Arial" panose="020B0604020202020204" pitchFamily="34" charset="0"/>
                <a:ea typeface="Open Sans" panose="020B0606030504020204" pitchFamily="34" charset="0"/>
                <a:cs typeface="Arial" panose="020B0604020202020204" pitchFamily="34" charset="0"/>
              </a:rPr>
              <a:t> Accounts</a:t>
            </a:r>
          </a:p>
        </p:txBody>
      </p:sp>
      <p:pic>
        <p:nvPicPr>
          <p:cNvPr id="11" name="Picture 10" descr="A screenshot of a computer&#10;&#10;Description automatically generated with low confidence">
            <a:extLst>
              <a:ext uri="{FF2B5EF4-FFF2-40B4-BE49-F238E27FC236}">
                <a16:creationId xmlns:a16="http://schemas.microsoft.com/office/drawing/2014/main" id="{AE720369-8D91-0BE3-EF29-973D62A24915}"/>
              </a:ext>
            </a:extLst>
          </p:cNvPr>
          <p:cNvPicPr>
            <a:picLocks noChangeAspect="1"/>
          </p:cNvPicPr>
          <p:nvPr/>
        </p:nvPicPr>
        <p:blipFill>
          <a:blip r:embed="rId9"/>
          <a:stretch>
            <a:fillRect/>
          </a:stretch>
        </p:blipFill>
        <p:spPr>
          <a:xfrm>
            <a:off x="487072" y="1283511"/>
            <a:ext cx="2216799" cy="45858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366074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4367</TotalTime>
  <Words>755</Words>
  <Application>Microsoft Macintosh PowerPoint</Application>
  <PresentationFormat>Custom</PresentationFormat>
  <Paragraphs>24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Toni M Sarcone</dc:creator>
  <cp:lastModifiedBy>Shelley Jones</cp:lastModifiedBy>
  <cp:revision>18</cp:revision>
  <dcterms:created xsi:type="dcterms:W3CDTF">2022-07-26T18:30:47Z</dcterms:created>
  <dcterms:modified xsi:type="dcterms:W3CDTF">2022-07-29T20:20:04Z</dcterms:modified>
</cp:coreProperties>
</file>