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6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FC3529-0D3F-BA34-3F68-BED5BCE39A25}" name="Areanna Lakowske" initials="AL" userId="S::alakowske@businessolver.com::39718743-18c0-4d92-adbc-396ca20eda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5BF"/>
    <a:srgbClr val="247799"/>
    <a:srgbClr val="585956"/>
    <a:srgbClr val="4EBA6F"/>
    <a:srgbClr val="58595B"/>
    <a:srgbClr val="F0C419"/>
    <a:srgbClr val="F5F5F5"/>
    <a:srgbClr val="955BA5"/>
    <a:srgbClr val="F15A5A"/>
    <a:srgbClr val="F06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4618"/>
  </p:normalViewPr>
  <p:slideViewPr>
    <p:cSldViewPr snapToGrid="0" snapToObjects="1" showGuides="1">
      <p:cViewPr varScale="1">
        <p:scale>
          <a:sx n="77" d="100"/>
          <a:sy n="77" d="100"/>
        </p:scale>
        <p:origin x="3528" y="96"/>
      </p:cViewPr>
      <p:guideLst>
        <p:guide orient="horz" pos="6096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5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AF988C-F070-06C0-46A7-459885295ADC}"/>
              </a:ext>
            </a:extLst>
          </p:cNvPr>
          <p:cNvGrpSpPr/>
          <p:nvPr/>
        </p:nvGrpSpPr>
        <p:grpSpPr>
          <a:xfrm>
            <a:off x="6037999" y="5228015"/>
            <a:ext cx="1335944" cy="2597039"/>
            <a:chOff x="5924575" y="6639693"/>
            <a:chExt cx="1335944" cy="25970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CC72A3-941E-6AE7-FD90-35B201FC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24575" y="6639693"/>
              <a:ext cx="1335944" cy="259703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EAD1F3-4A11-12BC-29BF-B647BD454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5" b="16760"/>
            <a:stretch/>
          </p:blipFill>
          <p:spPr>
            <a:xfrm>
              <a:off x="6009921" y="6889652"/>
              <a:ext cx="1149704" cy="206672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C9784E-AEBF-A54F-87B7-9A3E26816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395" y="645348"/>
            <a:ext cx="2433489" cy="1051106"/>
          </a:xfrm>
        </p:spPr>
        <p:txBody>
          <a:bodyPr lIns="0" anchor="t">
            <a:noAutofit/>
          </a:bodyPr>
          <a:lstStyle/>
          <a:p>
            <a:pPr algn="l"/>
            <a:r>
              <a:rPr lang="en-US" sz="2800" b="1" dirty="0" err="1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MyChoice</a:t>
            </a:r>
            <a:r>
              <a:rPr lang="en-US" sz="2800" b="1" baseline="30000" dirty="0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®</a:t>
            </a:r>
            <a:r>
              <a:rPr lang="en-US" sz="2800" b="1" dirty="0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Benefits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12C02-1A70-794E-B175-DB3537CB7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46" y="2364532"/>
            <a:ext cx="3128480" cy="6959353"/>
          </a:xfrm>
        </p:spPr>
        <p:txBody>
          <a:bodyPr wrap="square" lIns="0" tIns="0" rIns="0" bIns="0"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GET THE APP</a:t>
            </a:r>
          </a:p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the QR Code: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your mobile device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point your camera at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QR code to the right.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Touch the pop-up website on your screen.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Instantly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free app from your device’s store.</a:t>
            </a:r>
          </a:p>
          <a:p>
            <a:pPr marL="228600" indent="-228600" algn="l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</a:t>
            </a: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username and password, and click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In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28600" algn="l">
              <a:lnSpc>
                <a:spcPct val="100000"/>
              </a:lnSpc>
              <a:spcAft>
                <a:spcPts val="1200"/>
              </a:spcAft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access the app via Single Sign-On, log in to your benefits portal.</a:t>
            </a:r>
            <a:endParaRPr lang="en-US" sz="1100" b="1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from </a:t>
            </a:r>
            <a:r>
              <a:rPr lang="en-US" sz="1100" b="1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8600" indent="-228600" algn="l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to </a:t>
            </a:r>
            <a:r>
              <a:rPr lang="en-US" sz="11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www.benefitsolver.com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using your username and password. </a:t>
            </a:r>
          </a:p>
          <a:p>
            <a:pPr marL="228600" indent="-228600" algn="l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the App 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button. A pop-up window will give you the following options:</a:t>
            </a:r>
          </a:p>
          <a:p>
            <a:pPr marL="404813" indent="-176213" algn="l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your personalized QR code with your phone’s camera to open your device’s app store and download the app.</a:t>
            </a:r>
          </a:p>
          <a:p>
            <a:pPr marL="404813" indent="-176213" algn="l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an Access Code Instead: Select your phone’s operating system (iOS/Apple or Android), enter your mobile number, and click the blue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Link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button. You will receive a text message on your device to download the app. Enter your time-sensitive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Code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1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31775" indent="-228600" algn="l">
              <a:lnSpc>
                <a:spcPct val="100000"/>
              </a:lnSpc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a few security questions and set your 4-digit PIN. </a:t>
            </a:r>
          </a:p>
          <a:p>
            <a:pPr marL="231775" indent="-228600" algn="l">
              <a:lnSpc>
                <a:spcPct val="100000"/>
              </a:lnSpc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PIN.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6E2DA7-F297-B248-A6C5-5687DBB32B8C}"/>
              </a:ext>
            </a:extLst>
          </p:cNvPr>
          <p:cNvSpPr txBox="1"/>
          <p:nvPr/>
        </p:nvSpPr>
        <p:spPr>
          <a:xfrm>
            <a:off x="4459215" y="542424"/>
            <a:ext cx="3057157" cy="92333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F1840-C442-4858-4E5A-ED5CD1C3878B}"/>
              </a:ext>
            </a:extLst>
          </p:cNvPr>
          <p:cNvGrpSpPr/>
          <p:nvPr/>
        </p:nvGrpSpPr>
        <p:grpSpPr>
          <a:xfrm>
            <a:off x="4459215" y="2233346"/>
            <a:ext cx="1335944" cy="2597039"/>
            <a:chOff x="4414193" y="3014185"/>
            <a:chExt cx="1619726" cy="3148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6D7643-E3C7-33F6-FCE0-F68F0E5D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414193" y="3014185"/>
              <a:ext cx="1619726" cy="3148703"/>
            </a:xfrm>
            <a:prstGeom prst="rect">
              <a:avLst/>
            </a:prstGeom>
          </p:spPr>
        </p:pic>
        <p:pic>
          <p:nvPicPr>
            <p:cNvPr id="10" name="Picture 9" descr="A screenshot of a login form&#10;&#10;Description automatically generated">
              <a:extLst>
                <a:ext uri="{FF2B5EF4-FFF2-40B4-BE49-F238E27FC236}">
                  <a16:creationId xmlns:a16="http://schemas.microsoft.com/office/drawing/2014/main" id="{C020DF38-6EF1-C118-C0E2-D476841BC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60" b="11563"/>
            <a:stretch/>
          </p:blipFill>
          <p:spPr>
            <a:xfrm>
              <a:off x="4529986" y="3317240"/>
              <a:ext cx="1373422" cy="246888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6BD2F5-C8BC-8F7D-EF28-8DFFFB5B583F}"/>
              </a:ext>
            </a:extLst>
          </p:cNvPr>
          <p:cNvGrpSpPr/>
          <p:nvPr/>
        </p:nvGrpSpPr>
        <p:grpSpPr>
          <a:xfrm>
            <a:off x="6037999" y="2229579"/>
            <a:ext cx="1335944" cy="2597039"/>
            <a:chOff x="5905454" y="3290339"/>
            <a:chExt cx="1335944" cy="25970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949FF6-6AA2-7B18-914C-1BC77334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05454" y="3290339"/>
              <a:ext cx="1335944" cy="25970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98FB8B-FE16-E615-DED4-307953D44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36" t="53" r="536" b="16861"/>
            <a:stretch/>
          </p:blipFill>
          <p:spPr>
            <a:xfrm>
              <a:off x="5990800" y="3540298"/>
              <a:ext cx="1149704" cy="206672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A550B02-B0BA-4F5C-0F8F-ADBCF00CB64B}"/>
              </a:ext>
            </a:extLst>
          </p:cNvPr>
          <p:cNvSpPr txBox="1"/>
          <p:nvPr/>
        </p:nvSpPr>
        <p:spPr>
          <a:xfrm>
            <a:off x="6062223" y="7863260"/>
            <a:ext cx="12650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l">
              <a:lnSpc>
                <a:spcPct val="100000"/>
              </a:lnSpc>
              <a:spcAft>
                <a:spcPts val="600"/>
              </a:spcAft>
            </a:pPr>
            <a:r>
              <a:rPr lang="en-US" sz="10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Forgot your PIN? </a:t>
            </a:r>
          </a:p>
          <a:p>
            <a:pPr marL="4763" algn="l">
              <a:lnSpc>
                <a:spcPct val="100000"/>
              </a:lnSpc>
            </a:pPr>
            <a:r>
              <a:rPr lang="en-US" sz="9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link, answer your security question(s), and provide the multi-factor authentication code to reset your mobile app account.</a:t>
            </a:r>
          </a:p>
        </p:txBody>
      </p:sp>
      <p:pic>
        <p:nvPicPr>
          <p:cNvPr id="47" name="Picture 46" descr="A screenshot of a mobile application&#10;&#10;Description automatically generated">
            <a:extLst>
              <a:ext uri="{FF2B5EF4-FFF2-40B4-BE49-F238E27FC236}">
                <a16:creationId xmlns:a16="http://schemas.microsoft.com/office/drawing/2014/main" id="{D39D3240-87DB-128E-5F62-05A578D1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949" y="5339422"/>
            <a:ext cx="2009485" cy="1115923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4CC54-014E-D636-C6F9-1FA62A75487A}"/>
              </a:ext>
            </a:extLst>
          </p:cNvPr>
          <p:cNvGrpSpPr/>
          <p:nvPr/>
        </p:nvGrpSpPr>
        <p:grpSpPr>
          <a:xfrm>
            <a:off x="3983845" y="7726106"/>
            <a:ext cx="2003447" cy="1845314"/>
            <a:chOff x="3983845" y="7547175"/>
            <a:chExt cx="2003447" cy="1845314"/>
          </a:xfrm>
        </p:grpSpPr>
        <p:pic>
          <p:nvPicPr>
            <p:cNvPr id="8" name="Picture 7" descr="A screenshot of a phone number&#10;&#10;Description automatically generated">
              <a:extLst>
                <a:ext uri="{FF2B5EF4-FFF2-40B4-BE49-F238E27FC236}">
                  <a16:creationId xmlns:a16="http://schemas.microsoft.com/office/drawing/2014/main" id="{53CBDF56-7505-7C81-84BA-31BBAB66D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3" t="8486" r="331" b="11090"/>
            <a:stretch/>
          </p:blipFill>
          <p:spPr>
            <a:xfrm>
              <a:off x="3983845" y="7547175"/>
              <a:ext cx="2003447" cy="184531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AD89F28-2522-1D19-2DBF-71F183B61848}"/>
                </a:ext>
              </a:extLst>
            </p:cNvPr>
            <p:cNvSpPr/>
            <p:nvPr/>
          </p:nvSpPr>
          <p:spPr>
            <a:xfrm>
              <a:off x="4232885" y="8965070"/>
              <a:ext cx="678231" cy="998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FF253B-30BD-506F-7B29-AC3B053BF2C0}"/>
              </a:ext>
            </a:extLst>
          </p:cNvPr>
          <p:cNvGrpSpPr/>
          <p:nvPr/>
        </p:nvGrpSpPr>
        <p:grpSpPr>
          <a:xfrm>
            <a:off x="3983846" y="6526535"/>
            <a:ext cx="2009485" cy="1124712"/>
            <a:chOff x="3983846" y="6347604"/>
            <a:chExt cx="2009485" cy="1124712"/>
          </a:xfrm>
        </p:grpSpPr>
        <p:pic>
          <p:nvPicPr>
            <p:cNvPr id="45" name="Picture 44" descr="A screenshot of a phone code&#10;&#10;Description automatically generated">
              <a:extLst>
                <a:ext uri="{FF2B5EF4-FFF2-40B4-BE49-F238E27FC236}">
                  <a16:creationId xmlns:a16="http://schemas.microsoft.com/office/drawing/2014/main" id="{E3DD6C3A-116A-439E-2122-2D0054C03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05" t="-2546" r="-1005" b="2546"/>
            <a:stretch/>
          </p:blipFill>
          <p:spPr>
            <a:xfrm>
              <a:off x="3983846" y="6347604"/>
              <a:ext cx="2009485" cy="11247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BDDE7-B75E-D856-DE1C-50D49835169E}"/>
                </a:ext>
              </a:extLst>
            </p:cNvPr>
            <p:cNvSpPr/>
            <p:nvPr/>
          </p:nvSpPr>
          <p:spPr>
            <a:xfrm>
              <a:off x="4117715" y="6957920"/>
              <a:ext cx="230114" cy="2301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49EFE427-F220-D9A8-9BCE-79042EC71F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46" y="542424"/>
            <a:ext cx="1030172" cy="1030172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B04BA8-E4D8-0DC6-FCC8-BC4CBE30E5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2258"/>
          <a:stretch/>
        </p:blipFill>
        <p:spPr>
          <a:xfrm>
            <a:off x="2471144" y="2187051"/>
            <a:ext cx="1257584" cy="14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A6D829E-430A-1848-8E82-DA7532C36726}"/>
              </a:ext>
            </a:extLst>
          </p:cNvPr>
          <p:cNvSpPr txBox="1">
            <a:spLocks/>
          </p:cNvSpPr>
          <p:nvPr/>
        </p:nvSpPr>
        <p:spPr>
          <a:xfrm>
            <a:off x="608247" y="837340"/>
            <a:ext cx="2453258" cy="3814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QUESTIONS? ASK SOFIA</a:t>
            </a:r>
            <a:r>
              <a:rPr lang="en-US" sz="1400" baseline="300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SM</a:t>
            </a: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 you need help with your enrollment or have questions about your benefits, you can chat with Sofia, your 24/7 personal benefits assistant. Find Sofia in the MyChoice</a:t>
            </a:r>
            <a:r>
              <a:rPr lang="en-US" sz="1100" baseline="3000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10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and </a:t>
            </a: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she can’t answer your questions, she will point you in the right direction for answers.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 speaks over 20 languages, and can answer questions regarding 400,000 benefits topics, including: 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Accounts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Coverage questions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comparisons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deadlines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Dependent coverage</a:t>
            </a:r>
          </a:p>
          <a:p>
            <a:pPr marL="228600" marR="0" lvl="0" indent="-228600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cards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3EDCF9-09C1-1D40-15F4-0718AEC12378}"/>
              </a:ext>
            </a:extLst>
          </p:cNvPr>
          <p:cNvSpPr txBox="1"/>
          <p:nvPr/>
        </p:nvSpPr>
        <p:spPr>
          <a:xfrm>
            <a:off x="207504" y="6062714"/>
            <a:ext cx="741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USE THE MYCHOICE BENEFITS APP YEAR-ROUND TO: </a:t>
            </a:r>
          </a:p>
        </p:txBody>
      </p:sp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6A31680-C770-AB88-4409-D25666FC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018" y="982454"/>
            <a:ext cx="1375063" cy="10312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4842F-010C-C6D5-C005-B6E20287FC7B}"/>
              </a:ext>
            </a:extLst>
          </p:cNvPr>
          <p:cNvGrpSpPr>
            <a:grpSpLocks noChangeAspect="1"/>
          </p:cNvGrpSpPr>
          <p:nvPr/>
        </p:nvGrpSpPr>
        <p:grpSpPr>
          <a:xfrm>
            <a:off x="-294889" y="6474962"/>
            <a:ext cx="8310902" cy="2746258"/>
            <a:chOff x="-1717705" y="6240285"/>
            <a:chExt cx="9663841" cy="31933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D9F0BA-10CE-1B0B-F408-3ECAA28008C8}"/>
                </a:ext>
              </a:extLst>
            </p:cNvPr>
            <p:cNvSpPr/>
            <p:nvPr/>
          </p:nvSpPr>
          <p:spPr>
            <a:xfrm>
              <a:off x="-1717705" y="6986016"/>
              <a:ext cx="9663841" cy="2011680"/>
            </a:xfrm>
            <a:prstGeom prst="rect">
              <a:avLst/>
            </a:prstGeom>
            <a:solidFill>
              <a:srgbClr val="2D95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55885B7-F88C-3D0E-816A-26BD96F1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158633" y="6488883"/>
              <a:ext cx="1431102" cy="2935596"/>
            </a:xfrm>
            <a:prstGeom prst="rect">
              <a:avLst/>
            </a:prstGeom>
          </p:spPr>
        </p:pic>
        <p:pic>
          <p:nvPicPr>
            <p:cNvPr id="20" name="Picture 19" descr="A screenshot of a phone&#10;&#10;Description automatically generated">
              <a:extLst>
                <a:ext uri="{FF2B5EF4-FFF2-40B4-BE49-F238E27FC236}">
                  <a16:creationId xmlns:a16="http://schemas.microsoft.com/office/drawing/2014/main" id="{AF2A0607-87AB-3D84-EFC2-66B04456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9706" y="6498013"/>
              <a:ext cx="1431102" cy="2935595"/>
            </a:xfrm>
            <a:prstGeom prst="rect">
              <a:avLst/>
            </a:prstGeom>
          </p:spPr>
        </p:pic>
        <p:pic>
          <p:nvPicPr>
            <p:cNvPr id="29" name="Picture 2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95FAB2E-E59F-1464-B483-D21F3609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5241" y="6498013"/>
              <a:ext cx="1431102" cy="293559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8EBF956-7FDA-EB11-6BF3-AB0F4D4B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664170" y="6497330"/>
              <a:ext cx="1431102" cy="2935596"/>
            </a:xfrm>
            <a:prstGeom prst="rect">
              <a:avLst/>
            </a:prstGeom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1A33039-4B62-BCDA-0429-6AB9E9C45724}"/>
                </a:ext>
              </a:extLst>
            </p:cNvPr>
            <p:cNvGrpSpPr/>
            <p:nvPr/>
          </p:nvGrpSpPr>
          <p:grpSpPr>
            <a:xfrm>
              <a:off x="190145" y="6498013"/>
              <a:ext cx="1431102" cy="2935595"/>
              <a:chOff x="2398840" y="966351"/>
              <a:chExt cx="1601689" cy="3285517"/>
            </a:xfrm>
          </p:grpSpPr>
          <p:pic>
            <p:nvPicPr>
              <p:cNvPr id="56" name="Picture 55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3BB93727-F598-0477-27E8-3230C6257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8840" y="966351"/>
                <a:ext cx="1601689" cy="3285517"/>
              </a:xfrm>
              <a:prstGeom prst="rect">
                <a:avLst/>
              </a:prstGeom>
            </p:spPr>
          </p:pic>
          <p:pic>
            <p:nvPicPr>
              <p:cNvPr id="52" name="Picture 51" descr="A screenshot of a medical insurance application&#10;&#10;Description automatically generated">
                <a:extLst>
                  <a:ext uri="{FF2B5EF4-FFF2-40B4-BE49-F238E27FC236}">
                    <a16:creationId xmlns:a16="http://schemas.microsoft.com/office/drawing/2014/main" id="{E9CD94FD-F887-94AB-EA4C-D299F9553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2322" y="1170770"/>
                <a:ext cx="1416643" cy="2905935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E768CE-02C5-BE4C-5DF7-66837F4BF5F1}"/>
                </a:ext>
              </a:extLst>
            </p:cNvPr>
            <p:cNvSpPr txBox="1"/>
            <p:nvPr/>
          </p:nvSpPr>
          <p:spPr>
            <a:xfrm>
              <a:off x="199512" y="6243862"/>
              <a:ext cx="1431103" cy="42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Find Plan Details</a:t>
              </a:r>
            </a:p>
            <a:p>
              <a:pPr algn="ctr"/>
              <a:endParaRPr lang="en-US" sz="900" b="1" dirty="0">
                <a:solidFill>
                  <a:srgbClr val="247799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7A5A57-E4DF-044F-FD7C-5F0A288DF0B4}"/>
                </a:ext>
              </a:extLst>
            </p:cNvPr>
            <p:cNvSpPr txBox="1"/>
            <p:nvPr/>
          </p:nvSpPr>
          <p:spPr>
            <a:xfrm>
              <a:off x="1684609" y="6242108"/>
              <a:ext cx="1421733" cy="42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Carrier Info</a:t>
              </a:r>
            </a:p>
            <a:p>
              <a:pPr algn="ctr"/>
              <a:endParaRPr lang="en-US" sz="900" b="1" dirty="0">
                <a:solidFill>
                  <a:srgbClr val="247799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B19A959-C22E-25AD-D69D-3058D41C3183}"/>
                </a:ext>
              </a:extLst>
            </p:cNvPr>
            <p:cNvSpPr txBox="1"/>
            <p:nvPr/>
          </p:nvSpPr>
          <p:spPr>
            <a:xfrm>
              <a:off x="3179072" y="6240354"/>
              <a:ext cx="1421735" cy="42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Store ID Cards</a:t>
              </a:r>
            </a:p>
            <a:p>
              <a:pPr algn="ctr"/>
              <a:endParaRPr lang="en-US" sz="900" b="1" dirty="0">
                <a:solidFill>
                  <a:srgbClr val="247799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8FB413-5EFE-3576-5760-F8A7CE48D33A}"/>
                </a:ext>
              </a:extLst>
            </p:cNvPr>
            <p:cNvSpPr txBox="1"/>
            <p:nvPr/>
          </p:nvSpPr>
          <p:spPr>
            <a:xfrm>
              <a:off x="4587374" y="6248801"/>
              <a:ext cx="1597334" cy="26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Upload Documents</a:t>
              </a:r>
              <a:endParaRPr lang="en-US" sz="900" b="1" dirty="0">
                <a:solidFill>
                  <a:srgbClr val="247799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E9517C0-8C5A-4997-C757-D9252803C3BF}"/>
                </a:ext>
              </a:extLst>
            </p:cNvPr>
            <p:cNvSpPr txBox="1"/>
            <p:nvPr/>
          </p:nvSpPr>
          <p:spPr>
            <a:xfrm>
              <a:off x="6158633" y="6240354"/>
              <a:ext cx="1431103" cy="26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Make Changes</a:t>
              </a:r>
              <a:endParaRPr lang="en-US" sz="900" b="1" dirty="0">
                <a:solidFill>
                  <a:srgbClr val="247799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939E7DF-8159-A952-1C6F-40ADFD3B70FF}"/>
                </a:ext>
              </a:extLst>
            </p:cNvPr>
            <p:cNvGrpSpPr/>
            <p:nvPr/>
          </p:nvGrpSpPr>
          <p:grpSpPr>
            <a:xfrm>
              <a:off x="-1299635" y="6494436"/>
              <a:ext cx="1431102" cy="2935595"/>
              <a:chOff x="2398840" y="966351"/>
              <a:chExt cx="1601689" cy="3285517"/>
            </a:xfrm>
          </p:grpSpPr>
          <p:pic>
            <p:nvPicPr>
              <p:cNvPr id="5" name="Picture 4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DBF6C945-7DD4-5206-405A-76D3F8D3B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8840" y="966351"/>
                <a:ext cx="1601689" cy="328551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0C08B4B-C35F-7C66-45B3-6FA73352E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2502336" y="1194424"/>
                <a:ext cx="1407064" cy="288628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EA48A0-E55A-1E4F-5842-1A06E9199469}"/>
                </a:ext>
              </a:extLst>
            </p:cNvPr>
            <p:cNvSpPr txBox="1"/>
            <p:nvPr/>
          </p:nvSpPr>
          <p:spPr>
            <a:xfrm>
              <a:off x="-1299634" y="6240285"/>
              <a:ext cx="1431103" cy="26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24779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 Accounts</a:t>
              </a:r>
              <a:endParaRPr lang="en-US" sz="900" b="1" dirty="0">
                <a:solidFill>
                  <a:srgbClr val="247799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29215-9106-118C-77B0-7CF3745D18FB}"/>
              </a:ext>
            </a:extLst>
          </p:cNvPr>
          <p:cNvGrpSpPr/>
          <p:nvPr/>
        </p:nvGrpSpPr>
        <p:grpSpPr>
          <a:xfrm>
            <a:off x="3235724" y="614907"/>
            <a:ext cx="2022790" cy="4149311"/>
            <a:chOff x="3235724" y="614907"/>
            <a:chExt cx="2022790" cy="4149311"/>
          </a:xfrm>
        </p:grpSpPr>
        <p:pic>
          <p:nvPicPr>
            <p:cNvPr id="31" name="Picture 3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34248BAA-2EAD-FBD8-A63E-6C55F82C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5724" y="614907"/>
              <a:ext cx="2022790" cy="4149311"/>
            </a:xfrm>
            <a:prstGeom prst="rect">
              <a:avLst/>
            </a:prstGeom>
          </p:spPr>
        </p:pic>
        <p:pic>
          <p:nvPicPr>
            <p:cNvPr id="15" name="Picture 14" descr="A screenshot of a phone&#10;&#10;Description automatically generated">
              <a:extLst>
                <a:ext uri="{FF2B5EF4-FFF2-40B4-BE49-F238E27FC236}">
                  <a16:creationId xmlns:a16="http://schemas.microsoft.com/office/drawing/2014/main" id="{923F7600-5F78-CA5F-6705-530754BFB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67" t="1" b="8865"/>
            <a:stretch/>
          </p:blipFill>
          <p:spPr>
            <a:xfrm>
              <a:off x="3349951" y="879911"/>
              <a:ext cx="1824720" cy="3427170"/>
            </a:xfrm>
            <a:prstGeom prst="rect">
              <a:avLst/>
            </a:prstGeom>
          </p:spPr>
        </p:pic>
        <p:pic>
          <p:nvPicPr>
            <p:cNvPr id="16" name="Picture 15" descr="A screenshot of a phone&#10;&#10;Description automatically generated">
              <a:extLst>
                <a:ext uri="{FF2B5EF4-FFF2-40B4-BE49-F238E27FC236}">
                  <a16:creationId xmlns:a16="http://schemas.microsoft.com/office/drawing/2014/main" id="{2EA0DE84-4518-804F-5BBA-83DB5E45B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099" t="89862" b="1376"/>
            <a:stretch/>
          </p:blipFill>
          <p:spPr>
            <a:xfrm>
              <a:off x="3471529" y="4303715"/>
              <a:ext cx="1703141" cy="32948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9DF9D-23BB-1739-7DFC-695510755BC0}"/>
              </a:ext>
            </a:extLst>
          </p:cNvPr>
          <p:cNvGrpSpPr/>
          <p:nvPr/>
        </p:nvGrpSpPr>
        <p:grpSpPr>
          <a:xfrm>
            <a:off x="4505507" y="3060829"/>
            <a:ext cx="2849840" cy="2545493"/>
            <a:chOff x="4734107" y="3060829"/>
            <a:chExt cx="2849840" cy="2545493"/>
          </a:xfrm>
        </p:grpSpPr>
        <p:pic>
          <p:nvPicPr>
            <p:cNvPr id="62" name="Picture 61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721129E-B31D-C247-FC72-2DF25E761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-1" b="56864"/>
            <a:stretch/>
          </p:blipFill>
          <p:spPr>
            <a:xfrm>
              <a:off x="4734107" y="3060829"/>
              <a:ext cx="2730059" cy="2415702"/>
            </a:xfrm>
            <a:prstGeom prst="rect">
              <a:avLst/>
            </a:prstGeom>
          </p:spPr>
        </p:pic>
        <p:pic>
          <p:nvPicPr>
            <p:cNvPr id="61" name="Picture 6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9FDBDE2F-E204-45F8-263E-990F926D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204" b="51857"/>
            <a:stretch/>
          </p:blipFill>
          <p:spPr>
            <a:xfrm>
              <a:off x="4908326" y="3487717"/>
              <a:ext cx="2409471" cy="20728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B56EF3-B7BF-42F0-BE4C-2EEC174B01D4}"/>
                </a:ext>
              </a:extLst>
            </p:cNvPr>
            <p:cNvSpPr/>
            <p:nvPr/>
          </p:nvSpPr>
          <p:spPr>
            <a:xfrm>
              <a:off x="4734107" y="4143738"/>
              <a:ext cx="2849840" cy="146258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0000">
                  <a:schemeClr val="bg1">
                    <a:lumMod val="0"/>
                    <a:lumOff val="10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cartoon of a person&#10;&#10;Description automatically generated">
            <a:extLst>
              <a:ext uri="{FF2B5EF4-FFF2-40B4-BE49-F238E27FC236}">
                <a16:creationId xmlns:a16="http://schemas.microsoft.com/office/drawing/2014/main" id="{DE3FAFAB-FD0C-0220-F2CE-E5D5FBB2EB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272" y="540381"/>
            <a:ext cx="1715396" cy="53675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07D38A-DC80-9BE8-3586-3C6471641C6A}"/>
              </a:ext>
            </a:extLst>
          </p:cNvPr>
          <p:cNvSpPr/>
          <p:nvPr/>
        </p:nvSpPr>
        <p:spPr>
          <a:xfrm>
            <a:off x="6554328" y="8606118"/>
            <a:ext cx="1095785" cy="44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69D445-6822-E983-2584-9DBE4399A5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4328" y="6912323"/>
            <a:ext cx="1095785" cy="17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S Partial">
      <a:dk1>
        <a:sysClr val="windowText" lastClr="000000"/>
      </a:dk1>
      <a:lt1>
        <a:sysClr val="window" lastClr="FFFFFF"/>
      </a:lt1>
      <a:dk2>
        <a:srgbClr val="247799"/>
      </a:dk2>
      <a:lt2>
        <a:srgbClr val="E7E6E6"/>
      </a:lt2>
      <a:accent1>
        <a:srgbClr val="2D95BF"/>
      </a:accent1>
      <a:accent2>
        <a:srgbClr val="ED7D31"/>
      </a:accent2>
      <a:accent3>
        <a:srgbClr val="A5A5A5"/>
      </a:accent3>
      <a:accent4>
        <a:srgbClr val="955BA5"/>
      </a:accent4>
      <a:accent5>
        <a:srgbClr val="58595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 Active Enrollment Flyer 2020 With Sofia No MCRE" id="{AD059B44-C143-E543-AB5A-59375996190C}" vid="{5AB2538A-E45E-9249-8B2A-B422704317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B7639F-ED5F-43F7-A4C3-7574C984A277}">
  <ds:schemaRefs>
    <ds:schemaRef ds:uri="http://purl.org/dc/terms/"/>
    <ds:schemaRef ds:uri="http://purl.org/dc/dcmitype/"/>
    <ds:schemaRef ds:uri="3974c47f-c532-4951-83b1-f266ed5df66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590E8D-B6A6-4F9F-B2DE-54ABC344B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3FB54-2666-48CE-9C15-8649D28DA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Flyer AE Active Enrollment With Sofia No MCRE</Template>
  <TotalTime>17836</TotalTime>
  <Words>345</Words>
  <Application>Microsoft Office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Symbol</vt:lpstr>
      <vt:lpstr>Office Theme</vt:lpstr>
      <vt:lpstr>MyChoice® Benefits App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 in your 2021 benefits</dc:title>
  <dc:creator>Shelley Jones</dc:creator>
  <cp:lastModifiedBy>Jack McDonald</cp:lastModifiedBy>
  <cp:revision>60</cp:revision>
  <dcterms:created xsi:type="dcterms:W3CDTF">2020-09-10T14:20:56Z</dcterms:created>
  <dcterms:modified xsi:type="dcterms:W3CDTF">2025-03-13T23:26:16Z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